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3" r:id="rId3"/>
    <p:sldId id="264" r:id="rId4"/>
    <p:sldId id="265" r:id="rId5"/>
    <p:sldId id="266" r:id="rId6"/>
    <p:sldId id="267" r:id="rId7"/>
    <p:sldId id="257" r:id="rId8"/>
    <p:sldId id="258" r:id="rId9"/>
    <p:sldId id="259" r:id="rId10"/>
    <p:sldId id="260" r:id="rId11"/>
    <p:sldId id="261" r:id="rId12"/>
    <p:sldId id="262"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F581C3-B8AC-402D-AAA8-AC08E1A2F042}" type="datetimeFigureOut">
              <a:rPr lang="en-US" smtClean="0"/>
              <a:t>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AAC5E9-CE79-4A33-84C7-C1A90F2A6C7A}" type="slidenum">
              <a:rPr lang="en-US" smtClean="0"/>
              <a:t>‹#›</a:t>
            </a:fld>
            <a:endParaRPr lang="en-US"/>
          </a:p>
        </p:txBody>
      </p:sp>
    </p:spTree>
    <p:extLst>
      <p:ext uri="{BB962C8B-B14F-4D97-AF65-F5344CB8AC3E}">
        <p14:creationId xmlns:p14="http://schemas.microsoft.com/office/powerpoint/2010/main" val="3987420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Can you name the cultural influence on Roman Art?</a:t>
            </a:r>
          </a:p>
          <a:p>
            <a:r>
              <a:rPr lang="en-US" dirty="0" smtClean="0"/>
              <a:t>Greek</a:t>
            </a:r>
          </a:p>
          <a:p>
            <a:r>
              <a:rPr lang="en-US" dirty="0" smtClean="0"/>
              <a:t>French (</a:t>
            </a:r>
            <a:r>
              <a:rPr lang="en-US" dirty="0" err="1" smtClean="0"/>
              <a:t>gaullls</a:t>
            </a:r>
            <a:r>
              <a:rPr lang="en-US" dirty="0" smtClean="0"/>
              <a:t>)</a:t>
            </a:r>
          </a:p>
          <a:p>
            <a:r>
              <a:rPr lang="en-US" dirty="0" smtClean="0"/>
              <a:t>Asian</a:t>
            </a:r>
          </a:p>
          <a:p>
            <a:r>
              <a:rPr lang="en-US" dirty="0" smtClean="0"/>
              <a:t>Middle </a:t>
            </a:r>
            <a:r>
              <a:rPr lang="en-US" dirty="0" err="1" smtClean="0"/>
              <a:t>easter</a:t>
            </a:r>
            <a:endParaRPr lang="en-US" dirty="0"/>
          </a:p>
        </p:txBody>
      </p:sp>
      <p:sp>
        <p:nvSpPr>
          <p:cNvPr id="4" name="Slide Number Placeholder 3"/>
          <p:cNvSpPr>
            <a:spLocks noGrp="1"/>
          </p:cNvSpPr>
          <p:nvPr>
            <p:ph type="sldNum" sz="quarter" idx="10"/>
          </p:nvPr>
        </p:nvSpPr>
        <p:spPr/>
        <p:txBody>
          <a:bodyPr/>
          <a:lstStyle/>
          <a:p>
            <a:fld id="{0CAAC5E9-CE79-4A33-84C7-C1A90F2A6C7A}" type="slidenum">
              <a:rPr lang="en-US" smtClean="0"/>
              <a:t>3</a:t>
            </a:fld>
            <a:endParaRPr lang="en-US"/>
          </a:p>
        </p:txBody>
      </p:sp>
    </p:spTree>
    <p:extLst>
      <p:ext uri="{BB962C8B-B14F-4D97-AF65-F5344CB8AC3E}">
        <p14:creationId xmlns:p14="http://schemas.microsoft.com/office/powerpoint/2010/main" val="3408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ROMAN MARBLE HEAD OF HADRIAN. Rome, 2nd-3rd century AD. Portrait head of the Roman emperor Hadrian (117-138). Carved in the round from fine-grained white Roman marble with finely polished surfaces. The 33 cm. height of this piece is slightly larger than life size. It powerfully depicts the emperor with his head turned slightly turned to the left, gaze fixed straight in front of him. His face is framed by thick curly hair and beard. The forehead is broad and smooth, the thick eyebrows are rendered with finely engraved features. The eye sockets are strongly chiaroscuro and his eyes are characterized by elongated eyelids carved in relief. The powerful wide nose increases the stern visage of the emperor. The cheekbones are high and strong, the bottoms of the ears show beneath the curly hair; the mouth is slightly open; the neck has an anatomically accurate modeling. The nose, ears and a few curls are chipped otherwise in excellent original condition. Provenance: A Florentine collection, Ex </a:t>
            </a:r>
            <a:r>
              <a:rPr lang="en-US" dirty="0" err="1" smtClean="0">
                <a:effectLst/>
              </a:rPr>
              <a:t>Dea</a:t>
            </a:r>
            <a:r>
              <a:rPr lang="en-US" dirty="0" smtClean="0">
                <a:effectLst/>
              </a:rPr>
              <a:t> Moneta. Comes with a 2009 Italian export permit. </a:t>
            </a:r>
          </a:p>
          <a:p>
            <a:r>
              <a:rPr lang="en-US" dirty="0" smtClean="0">
                <a:effectLst/>
              </a:rPr>
              <a:t>With Hadrian begins a series of imperial Roman portraits bearded in imitation of the Greek philosophers. A wonderful classic sculpture that communicates the dignity and authority of this emperor who ruled at the pinnacle of the Roman empire. </a:t>
            </a:r>
          </a:p>
          <a:p>
            <a:endParaRPr lang="en-US" dirty="0"/>
          </a:p>
        </p:txBody>
      </p:sp>
      <p:sp>
        <p:nvSpPr>
          <p:cNvPr id="4" name="Slide Number Placeholder 3"/>
          <p:cNvSpPr>
            <a:spLocks noGrp="1"/>
          </p:cNvSpPr>
          <p:nvPr>
            <p:ph type="sldNum" sz="quarter" idx="10"/>
          </p:nvPr>
        </p:nvSpPr>
        <p:spPr/>
        <p:txBody>
          <a:bodyPr/>
          <a:lstStyle/>
          <a:p>
            <a:fld id="{0CAAC5E9-CE79-4A33-84C7-C1A90F2A6C7A}" type="slidenum">
              <a:rPr lang="en-US" smtClean="0"/>
              <a:t>11</a:t>
            </a:fld>
            <a:endParaRPr lang="en-US"/>
          </a:p>
        </p:txBody>
      </p:sp>
    </p:spTree>
    <p:extLst>
      <p:ext uri="{BB962C8B-B14F-4D97-AF65-F5344CB8AC3E}">
        <p14:creationId xmlns:p14="http://schemas.microsoft.com/office/powerpoint/2010/main" val="2771616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Roman era, figures</a:t>
            </a:r>
            <a:r>
              <a:rPr lang="en-US" baseline="0" dirty="0" smtClean="0"/>
              <a:t> were lifted out of context and enlarged as a relief panel to decorate </a:t>
            </a:r>
            <a:r>
              <a:rPr lang="en-US" baseline="0" dirty="0" err="1" smtClean="0"/>
              <a:t>colonades</a:t>
            </a:r>
            <a:r>
              <a:rPr lang="en-US" baseline="0" dirty="0" smtClean="0"/>
              <a:t> and courtyard.  Dates for the 2</a:t>
            </a:r>
            <a:r>
              <a:rPr lang="en-US" baseline="30000" dirty="0" smtClean="0"/>
              <a:t>nd</a:t>
            </a:r>
            <a:r>
              <a:rPr lang="en-US" baseline="0" dirty="0" smtClean="0"/>
              <a:t> century, </a:t>
            </a:r>
            <a:r>
              <a:rPr lang="en-US" baseline="0" dirty="0" err="1" smtClean="0"/>
              <a:t>MArble</a:t>
            </a:r>
            <a:endParaRPr lang="en-US" dirty="0"/>
          </a:p>
        </p:txBody>
      </p:sp>
      <p:sp>
        <p:nvSpPr>
          <p:cNvPr id="4" name="Slide Number Placeholder 3"/>
          <p:cNvSpPr>
            <a:spLocks noGrp="1"/>
          </p:cNvSpPr>
          <p:nvPr>
            <p:ph type="sldNum" sz="quarter" idx="10"/>
          </p:nvPr>
        </p:nvSpPr>
        <p:spPr/>
        <p:txBody>
          <a:bodyPr/>
          <a:lstStyle/>
          <a:p>
            <a:fld id="{0CAAC5E9-CE79-4A33-84C7-C1A90F2A6C7A}" type="slidenum">
              <a:rPr lang="en-US" smtClean="0"/>
              <a:t>12</a:t>
            </a:fld>
            <a:endParaRPr lang="en-US"/>
          </a:p>
        </p:txBody>
      </p:sp>
    </p:spTree>
    <p:extLst>
      <p:ext uri="{BB962C8B-B14F-4D97-AF65-F5344CB8AC3E}">
        <p14:creationId xmlns:p14="http://schemas.microsoft.com/office/powerpoint/2010/main" val="251776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FECF48A-DA9D-4507-A29B-5753DC06E923}" type="datetimeFigureOut">
              <a:rPr lang="en-US" smtClean="0"/>
              <a:t>1/22/2016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58C7D5E-C423-41B3-9A91-C0903CE76D39}"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ECF48A-DA9D-4507-A29B-5753DC06E923}"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C7D5E-C423-41B3-9A91-C0903CE76D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ECF48A-DA9D-4507-A29B-5753DC06E923}"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C7D5E-C423-41B3-9A91-C0903CE76D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FECF48A-DA9D-4507-A29B-5753DC06E923}"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8C7D5E-C423-41B3-9A91-C0903CE76D39}"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FECF48A-DA9D-4507-A29B-5753DC06E923}" type="datetimeFigureOut">
              <a:rPr lang="en-US" smtClean="0"/>
              <a:t>1/22/2016</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58C7D5E-C423-41B3-9A91-C0903CE76D3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FECF48A-DA9D-4507-A29B-5753DC06E923}"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C7D5E-C423-41B3-9A91-C0903CE76D39}"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FECF48A-DA9D-4507-A29B-5753DC06E923}"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8C7D5E-C423-41B3-9A91-C0903CE76D39}"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FECF48A-DA9D-4507-A29B-5753DC06E923}"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8C7D5E-C423-41B3-9A91-C0903CE76D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CF48A-DA9D-4507-A29B-5753DC06E923}"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8C7D5E-C423-41B3-9A91-C0903CE76D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FECF48A-DA9D-4507-A29B-5753DC06E923}"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8C7D5E-C423-41B3-9A91-C0903CE76D39}"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FECF48A-DA9D-4507-A29B-5753DC06E923}" type="datetimeFigureOut">
              <a:rPr lang="en-US" smtClean="0"/>
              <a:t>1/22/2016</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58C7D5E-C423-41B3-9A91-C0903CE76D39}"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FECF48A-DA9D-4507-A29B-5753DC06E923}" type="datetimeFigureOut">
              <a:rPr lang="en-US" smtClean="0"/>
              <a:t>1/22/2016</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58C7D5E-C423-41B3-9A91-C0903CE76D3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6 Grade Art Smart</a:t>
            </a:r>
          </a:p>
          <a:p>
            <a:r>
              <a:rPr lang="en-US" dirty="0" smtClean="0"/>
              <a:t>SFX</a:t>
            </a:r>
            <a:endParaRPr lang="en-US" dirty="0"/>
          </a:p>
        </p:txBody>
      </p:sp>
      <p:sp>
        <p:nvSpPr>
          <p:cNvPr id="2" name="Title 1"/>
          <p:cNvSpPr>
            <a:spLocks noGrp="1"/>
          </p:cNvSpPr>
          <p:nvPr>
            <p:ph type="ctrTitle"/>
          </p:nvPr>
        </p:nvSpPr>
        <p:spPr/>
        <p:txBody>
          <a:bodyPr/>
          <a:lstStyle/>
          <a:p>
            <a:r>
              <a:rPr lang="en-US" dirty="0" smtClean="0"/>
              <a:t>Roman Art</a:t>
            </a:r>
            <a:endParaRPr lang="en-US" dirty="0"/>
          </a:p>
        </p:txBody>
      </p:sp>
    </p:spTree>
    <p:extLst>
      <p:ext uri="{BB962C8B-B14F-4D97-AF65-F5344CB8AC3E}">
        <p14:creationId xmlns:p14="http://schemas.microsoft.com/office/powerpoint/2010/main" val="1472279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457200"/>
            <a:ext cx="7772400" cy="1143000"/>
          </a:xfrm>
        </p:spPr>
        <p:txBody>
          <a:bodyPr>
            <a:normAutofit fontScale="90000"/>
          </a:bodyPr>
          <a:lstStyle/>
          <a:p>
            <a:r>
              <a:rPr lang="en-US" b="1" dirty="0"/>
              <a:t>Portraits </a:t>
            </a:r>
            <a:r>
              <a:rPr lang="en-US" b="1" dirty="0" smtClean="0"/>
              <a:t>– Coins  </a:t>
            </a:r>
            <a:br>
              <a:rPr lang="en-US" b="1" dirty="0" smtClean="0"/>
            </a:br>
            <a:r>
              <a:rPr lang="en-US" b="1" dirty="0" smtClean="0"/>
              <a:t>Nero 66 or 67 AD</a:t>
            </a:r>
            <a:endParaRPr lang="en-US" b="1" dirty="0"/>
          </a:p>
        </p:txBody>
      </p:sp>
      <p:pic>
        <p:nvPicPr>
          <p:cNvPr id="4098" name="Picture 2" descr="https://upload.wikimedia.org/wikipedia/commons/9/91/Nero_char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4999"/>
            <a:ext cx="727710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107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772400" cy="1143000"/>
          </a:xfrm>
        </p:spPr>
        <p:txBody>
          <a:bodyPr>
            <a:normAutofit fontScale="90000"/>
          </a:bodyPr>
          <a:lstStyle/>
          <a:p>
            <a:r>
              <a:rPr lang="en-US" dirty="0" smtClean="0"/>
              <a:t>Portrait Marble Head of Emperor Hadrian</a:t>
            </a:r>
            <a:endParaRPr lang="en-US" dirty="0"/>
          </a:p>
        </p:txBody>
      </p:sp>
      <p:pic>
        <p:nvPicPr>
          <p:cNvPr id="5122" name="Picture 2" descr="http://www.edgarlowen.com/hadrian-sculpture-128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021698"/>
            <a:ext cx="3886200" cy="57105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848296"/>
            <a:ext cx="4572000" cy="5909310"/>
          </a:xfrm>
          <a:prstGeom prst="rect">
            <a:avLst/>
          </a:prstGeom>
        </p:spPr>
        <p:txBody>
          <a:bodyPr>
            <a:spAutoFit/>
          </a:bodyPr>
          <a:lstStyle/>
          <a:p>
            <a:r>
              <a:rPr lang="en-US" b="1" dirty="0" smtClean="0">
                <a:effectLst/>
              </a:rPr>
              <a:t>Rome, 2nd-3rd century AD</a:t>
            </a:r>
          </a:p>
          <a:p>
            <a:endParaRPr lang="en-US" dirty="0" smtClean="0">
              <a:effectLst/>
            </a:endParaRPr>
          </a:p>
          <a:p>
            <a:r>
              <a:rPr lang="en-US" dirty="0" smtClean="0">
                <a:effectLst/>
              </a:rPr>
              <a:t>Portrait head of the Roman emperor Hadrian (117-138).</a:t>
            </a:r>
          </a:p>
          <a:p>
            <a:endParaRPr lang="en-US" dirty="0" smtClean="0">
              <a:effectLst/>
            </a:endParaRPr>
          </a:p>
          <a:p>
            <a:pPr marL="285750" indent="-285750">
              <a:buFont typeface="Arial" panose="020B0604020202020204" pitchFamily="34" charset="0"/>
              <a:buChar char="•"/>
            </a:pPr>
            <a:r>
              <a:rPr lang="en-US" dirty="0" smtClean="0">
                <a:effectLst/>
              </a:rPr>
              <a:t>Carved in the round from fine-grained white Roman marble with finely polished surfaces. </a:t>
            </a:r>
          </a:p>
          <a:p>
            <a:pPr marL="285750" indent="-285750">
              <a:buFont typeface="Arial" panose="020B0604020202020204" pitchFamily="34" charset="0"/>
              <a:buChar char="•"/>
            </a:pPr>
            <a:r>
              <a:rPr lang="en-US" dirty="0" smtClean="0">
                <a:effectLst/>
              </a:rPr>
              <a:t>The 33 cm. height of this piece is slightly larger than life size. </a:t>
            </a:r>
          </a:p>
          <a:p>
            <a:pPr marL="285750" indent="-285750">
              <a:buFont typeface="Arial" panose="020B0604020202020204" pitchFamily="34" charset="0"/>
              <a:buChar char="•"/>
            </a:pPr>
            <a:r>
              <a:rPr lang="en-US" dirty="0" smtClean="0">
                <a:effectLst/>
              </a:rPr>
              <a:t>It powerfully depicts the emperor with his head turned slightly turned to the left, gaze fixed straight in front of him. </a:t>
            </a:r>
          </a:p>
          <a:p>
            <a:pPr marL="285750" indent="-285750">
              <a:buFont typeface="Arial" panose="020B0604020202020204" pitchFamily="34" charset="0"/>
              <a:buChar char="•"/>
            </a:pPr>
            <a:r>
              <a:rPr lang="en-US" dirty="0"/>
              <a:t>F</a:t>
            </a:r>
            <a:r>
              <a:rPr lang="en-US" dirty="0" smtClean="0">
                <a:effectLst/>
              </a:rPr>
              <a:t>inely engraved features. </a:t>
            </a:r>
          </a:p>
          <a:p>
            <a:endParaRPr lang="en-US" dirty="0"/>
          </a:p>
          <a:p>
            <a:r>
              <a:rPr lang="en-US" dirty="0" smtClean="0">
                <a:effectLst/>
              </a:rPr>
              <a:t>With Hadrian begins a series of imperial Roman portraits bearded in imitation of the Greek philosophers. </a:t>
            </a:r>
          </a:p>
          <a:p>
            <a:endParaRPr lang="en-US" dirty="0"/>
          </a:p>
          <a:p>
            <a:r>
              <a:rPr lang="en-US" dirty="0" smtClean="0">
                <a:effectLst/>
              </a:rPr>
              <a:t>A wonderful classic sculpture that communicates the dignity and authority of tis emperor who ruled at the pinnacle of the Roman empire. </a:t>
            </a:r>
            <a:endParaRPr lang="en-US" dirty="0">
              <a:effectLst/>
            </a:endParaRPr>
          </a:p>
        </p:txBody>
      </p:sp>
    </p:spTree>
    <p:extLst>
      <p:ext uri="{BB962C8B-B14F-4D97-AF65-F5344CB8AC3E}">
        <p14:creationId xmlns:p14="http://schemas.microsoft.com/office/powerpoint/2010/main" val="2785999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Relief of Fallen Warrior from the Shield of Athena Parthenos</a:t>
            </a:r>
            <a:endParaRPr lang="en-US" dirty="0"/>
          </a:p>
        </p:txBody>
      </p:sp>
      <p:pic>
        <p:nvPicPr>
          <p:cNvPr id="6146" name="Picture 2" descr="http://www.artic.edu/aic/collections/citi/images/standard/WebLarge/WebImg_000326/186174_3886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5486400" cy="41765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67400" y="1592282"/>
            <a:ext cx="3276600" cy="3970318"/>
          </a:xfrm>
          <a:prstGeom prst="rect">
            <a:avLst/>
          </a:prstGeom>
        </p:spPr>
        <p:txBody>
          <a:bodyPr wrap="square">
            <a:spAutoFit/>
          </a:bodyPr>
          <a:lstStyle/>
          <a:p>
            <a:r>
              <a:rPr lang="en-US" b="1" dirty="0"/>
              <a:t>Around 435 B.C., the Greek sculptor Phidias enriched the front of the shield at the side of his gold-and-ivory statue of Athena in the Parthenon with scenes of Greeks and Amazons battling in the Trojan War</a:t>
            </a:r>
            <a:r>
              <a:rPr lang="en-US" b="1" dirty="0" smtClean="0"/>
              <a:t>.</a:t>
            </a:r>
          </a:p>
          <a:p>
            <a:endParaRPr lang="en-US" b="1" dirty="0"/>
          </a:p>
          <a:p>
            <a:r>
              <a:rPr lang="en-US" b="1" dirty="0" smtClean="0"/>
              <a:t> </a:t>
            </a:r>
            <a:r>
              <a:rPr lang="en-US" b="1" dirty="0"/>
              <a:t>In Roman times, certain figures from this complex struggle were lifted out of their original context and enlarged to become decorative reliefs for the walls of a colonnade or courtyard.</a:t>
            </a:r>
            <a:endParaRPr lang="en-US" dirty="0"/>
          </a:p>
        </p:txBody>
      </p:sp>
    </p:spTree>
    <p:extLst>
      <p:ext uri="{BB962C8B-B14F-4D97-AF65-F5344CB8AC3E}">
        <p14:creationId xmlns:p14="http://schemas.microsoft.com/office/powerpoint/2010/main" val="3282946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700"/>
            <a:ext cx="7772400" cy="1143000"/>
          </a:xfrm>
        </p:spPr>
        <p:txBody>
          <a:bodyPr/>
          <a:lstStyle/>
          <a:p>
            <a:r>
              <a:rPr lang="en-US" dirty="0" smtClean="0"/>
              <a:t>Fragment of a Sarcophagus</a:t>
            </a:r>
            <a:endParaRPr lang="en-US" dirty="0"/>
          </a:p>
        </p:txBody>
      </p:sp>
      <p:sp>
        <p:nvSpPr>
          <p:cNvPr id="3" name="Text Placeholder 2"/>
          <p:cNvSpPr>
            <a:spLocks noGrp="1"/>
          </p:cNvSpPr>
          <p:nvPr>
            <p:ph type="body" idx="2"/>
          </p:nvPr>
        </p:nvSpPr>
        <p:spPr>
          <a:xfrm>
            <a:off x="228600" y="1600200"/>
            <a:ext cx="2286000" cy="4800600"/>
          </a:xfrm>
        </p:spPr>
        <p:txBody>
          <a:bodyPr>
            <a:normAutofit/>
          </a:bodyPr>
          <a:lstStyle/>
          <a:p>
            <a:r>
              <a:rPr lang="en-US" sz="2000" dirty="0" smtClean="0"/>
              <a:t>2</a:t>
            </a:r>
            <a:r>
              <a:rPr lang="en-US" sz="2000" baseline="30000" dirty="0" smtClean="0"/>
              <a:t>nd</a:t>
            </a:r>
            <a:r>
              <a:rPr lang="en-US" sz="2000" dirty="0" smtClean="0"/>
              <a:t> century elaborately decorated stone coffin's call </a:t>
            </a:r>
            <a:r>
              <a:rPr lang="en-US" sz="2000" b="1" dirty="0" smtClean="0"/>
              <a:t>sarcophagi</a:t>
            </a:r>
          </a:p>
          <a:p>
            <a:endParaRPr lang="en-US" sz="2000" b="1" dirty="0"/>
          </a:p>
          <a:p>
            <a:r>
              <a:rPr lang="en-US" sz="2000" b="1" dirty="0" smtClean="0"/>
              <a:t>Common themes </a:t>
            </a:r>
            <a:r>
              <a:rPr lang="en-US" sz="2000" dirty="0" smtClean="0"/>
              <a:t> </a:t>
            </a:r>
          </a:p>
          <a:p>
            <a:pPr marL="342900" indent="-342900">
              <a:buFont typeface="Arial" panose="020B0604020202020204" pitchFamily="34" charset="0"/>
              <a:buChar char="•"/>
            </a:pPr>
            <a:r>
              <a:rPr lang="en-US" sz="2000" dirty="0" smtClean="0"/>
              <a:t>Greek mythology </a:t>
            </a:r>
          </a:p>
          <a:p>
            <a:pPr marL="342900" indent="-342900">
              <a:buFont typeface="Arial" panose="020B0604020202020204" pitchFamily="34" charset="0"/>
              <a:buChar char="•"/>
            </a:pPr>
            <a:r>
              <a:rPr lang="en-US" sz="2000" dirty="0" smtClean="0"/>
              <a:t>battle motifs each laden with symbolism of tragedy and death</a:t>
            </a:r>
            <a:endParaRPr lang="en-US" sz="2000" dirty="0"/>
          </a:p>
        </p:txBody>
      </p:sp>
      <p:pic>
        <p:nvPicPr>
          <p:cNvPr id="8196" name="Picture 4" descr="https://s-media-cache-ak0.pinimg.com/236x/8f/26/ea/8f26ead20f0a667be3c07cabe889d7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460500"/>
            <a:ext cx="4381500" cy="3583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pic>
        <p:nvPicPr>
          <p:cNvPr id="8194" name="Picture 2" descr="http://static01.nyt.com/images/2015/05/27/arts/27return-sarcophagus2/27return-sarcophagus2-articl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750" y="4343399"/>
            <a:ext cx="3429000" cy="22917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73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772400" cy="1143000"/>
          </a:xfrm>
        </p:spPr>
        <p:txBody>
          <a:bodyPr/>
          <a:lstStyle/>
          <a:p>
            <a:r>
              <a:rPr lang="en-US" dirty="0" smtClean="0"/>
              <a:t>Tableware</a:t>
            </a:r>
            <a:endParaRPr lang="en-US" dirty="0"/>
          </a:p>
        </p:txBody>
      </p:sp>
      <p:sp>
        <p:nvSpPr>
          <p:cNvPr id="3" name="Text Placeholder 2"/>
          <p:cNvSpPr>
            <a:spLocks noGrp="1"/>
          </p:cNvSpPr>
          <p:nvPr>
            <p:ph type="body" idx="2"/>
          </p:nvPr>
        </p:nvSpPr>
        <p:spPr>
          <a:xfrm>
            <a:off x="381000" y="1447800"/>
            <a:ext cx="2438400" cy="4648200"/>
          </a:xfrm>
        </p:spPr>
        <p:txBody>
          <a:bodyPr>
            <a:normAutofit fontScale="92500" lnSpcReduction="10000"/>
          </a:bodyPr>
          <a:lstStyle/>
          <a:p>
            <a:r>
              <a:rPr lang="en-US" dirty="0" smtClean="0"/>
              <a:t>Tableware was revolutionized by the technique of glass blowing invented in 40 BC</a:t>
            </a:r>
          </a:p>
          <a:p>
            <a:endParaRPr lang="en-US" dirty="0"/>
          </a:p>
          <a:p>
            <a:r>
              <a:rPr lang="en-US" dirty="0" smtClean="0"/>
              <a:t>Once a luxury, then massed produced, treated like we treat plastic today</a:t>
            </a:r>
          </a:p>
          <a:p>
            <a:endParaRPr lang="en-US" dirty="0"/>
          </a:p>
          <a:p>
            <a:r>
              <a:rPr lang="en-US" dirty="0" smtClean="0"/>
              <a:t>Found in tombs</a:t>
            </a:r>
          </a:p>
          <a:p>
            <a:endParaRPr lang="en-US" dirty="0" smtClean="0"/>
          </a:p>
          <a:p>
            <a:r>
              <a:rPr lang="en-US" dirty="0" smtClean="0"/>
              <a:t>Surface iridescence seen here is a result of their long burial.  Minerals in the soil produced a remarkable finish not envisioned by the creator.</a:t>
            </a:r>
            <a:endParaRPr lang="en-US" dirty="0"/>
          </a:p>
        </p:txBody>
      </p:sp>
      <p:pic>
        <p:nvPicPr>
          <p:cNvPr id="10242" name="Picture 2" descr="https://s-media-cache-ak0.pinimg.com/736x/2c/cc/a9/2ccca9857d7ee7077391ca85749b37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143000"/>
            <a:ext cx="5191125" cy="4362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46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4150" y="241300"/>
            <a:ext cx="7772400" cy="1143000"/>
          </a:xfrm>
        </p:spPr>
        <p:txBody>
          <a:bodyPr>
            <a:normAutofit/>
          </a:bodyPr>
          <a:lstStyle/>
          <a:p>
            <a:r>
              <a:rPr lang="en-US" dirty="0" smtClean="0"/>
              <a:t>Creative Assignment Choice</a:t>
            </a:r>
            <a:endParaRPr lang="en-US" dirty="0"/>
          </a:p>
        </p:txBody>
      </p:sp>
      <p:sp>
        <p:nvSpPr>
          <p:cNvPr id="6" name="TextBox 5"/>
          <p:cNvSpPr txBox="1"/>
          <p:nvPr/>
        </p:nvSpPr>
        <p:spPr>
          <a:xfrm>
            <a:off x="0" y="936514"/>
            <a:ext cx="4648200" cy="2399824"/>
          </a:xfrm>
          <a:prstGeom prst="rect">
            <a:avLst/>
          </a:prstGeom>
          <a:noFill/>
        </p:spPr>
        <p:txBody>
          <a:bodyPr wrap="square" rtlCol="0">
            <a:spAutoFit/>
          </a:bodyPr>
          <a:lstStyle/>
          <a:p>
            <a:endParaRPr lang="en-US" sz="3200" dirty="0"/>
          </a:p>
          <a:p>
            <a:pPr marL="800100" lvl="1" indent="-342900">
              <a:lnSpc>
                <a:spcPct val="200000"/>
              </a:lnSpc>
              <a:buAutoNum type="arabicPeriod"/>
            </a:pPr>
            <a:r>
              <a:rPr lang="en-US" sz="3200" dirty="0" smtClean="0"/>
              <a:t>Design your own coin</a:t>
            </a:r>
          </a:p>
          <a:p>
            <a:pPr marL="800100" lvl="1" indent="-342900">
              <a:lnSpc>
                <a:spcPct val="200000"/>
              </a:lnSpc>
              <a:buAutoNum type="arabicPeriod"/>
            </a:pPr>
            <a:r>
              <a:rPr lang="en-US" sz="3200" dirty="0" smtClean="0"/>
              <a:t>Portrait half art</a:t>
            </a:r>
            <a:endParaRPr lang="en-US" sz="3200" dirty="0"/>
          </a:p>
        </p:txBody>
      </p:sp>
      <p:pic>
        <p:nvPicPr>
          <p:cNvPr id="11266" name="Picture 2" descr="https://s-media-cache-ak0.pinimg.com/736x/05/39/ac/0539ac85477a5e0fb160ead8c95b86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015081"/>
            <a:ext cx="4292600" cy="211713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s-media-cache-ak0.pinimg.com/236x/a7/c1/cc/a7c1cce314a6d4da12ea3b70c40519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578225"/>
            <a:ext cx="22479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586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Roman Art </a:t>
            </a:r>
            <a:br>
              <a:rPr lang="en-US" dirty="0" smtClean="0"/>
            </a:br>
            <a:r>
              <a:rPr lang="en-US" b="1" dirty="0" smtClean="0"/>
              <a:t>What </a:t>
            </a:r>
            <a:r>
              <a:rPr lang="en-US" b="1" dirty="0"/>
              <a:t>did they make</a:t>
            </a:r>
            <a:r>
              <a:rPr lang="en-US" b="1" dirty="0" smtClean="0"/>
              <a:t>?</a:t>
            </a:r>
            <a:endParaRPr lang="en-US" dirty="0"/>
          </a:p>
        </p:txBody>
      </p:sp>
      <p:sp>
        <p:nvSpPr>
          <p:cNvPr id="3" name="Text Placeholder 2"/>
          <p:cNvSpPr>
            <a:spLocks noGrp="1"/>
          </p:cNvSpPr>
          <p:nvPr>
            <p:ph type="body" idx="1"/>
          </p:nvPr>
        </p:nvSpPr>
        <p:spPr/>
        <p:txBody>
          <a:bodyPr>
            <a:noAutofit/>
          </a:bodyPr>
          <a:lstStyle/>
          <a:p>
            <a:r>
              <a:rPr lang="en-US" dirty="0" smtClean="0"/>
              <a:t>Roman </a:t>
            </a:r>
            <a:r>
              <a:rPr lang="en-US" dirty="0"/>
              <a:t>art encompasses </a:t>
            </a:r>
            <a:r>
              <a:rPr lang="en-US" b="1" dirty="0"/>
              <a:t>private art made for Roman homes </a:t>
            </a:r>
            <a:r>
              <a:rPr lang="en-US" dirty="0"/>
              <a:t>as well as art in </a:t>
            </a:r>
            <a:r>
              <a:rPr lang="en-US" b="1" dirty="0"/>
              <a:t>the public sphere</a:t>
            </a:r>
            <a:r>
              <a:rPr lang="en-US" dirty="0"/>
              <a:t>. </a:t>
            </a:r>
            <a:endParaRPr lang="en-US" dirty="0" smtClean="0"/>
          </a:p>
          <a:p>
            <a:r>
              <a:rPr lang="en-US" dirty="0" smtClean="0"/>
              <a:t>The </a:t>
            </a:r>
            <a:r>
              <a:rPr lang="en-US" dirty="0"/>
              <a:t>elite Roman home provided an opportunity for the owner to display his wealth, taste and education to his </a:t>
            </a:r>
            <a:r>
              <a:rPr lang="en-US" dirty="0" smtClean="0"/>
              <a:t>visitors</a:t>
            </a:r>
          </a:p>
          <a:p>
            <a:pPr marL="342900" indent="-342900">
              <a:buFont typeface="Arial" panose="020B0604020202020204" pitchFamily="34" charset="0"/>
              <a:buChar char="•"/>
            </a:pPr>
            <a:r>
              <a:rPr lang="en-US" dirty="0" smtClean="0"/>
              <a:t>Sculpture </a:t>
            </a:r>
          </a:p>
          <a:p>
            <a:pPr marL="342900" indent="-342900">
              <a:buFont typeface="Arial" panose="020B0604020202020204" pitchFamily="34" charset="0"/>
              <a:buChar char="•"/>
            </a:pPr>
            <a:r>
              <a:rPr lang="en-US" dirty="0" smtClean="0"/>
              <a:t>Decorative mosaics</a:t>
            </a:r>
          </a:p>
          <a:p>
            <a:pPr marL="342900" indent="-342900">
              <a:buFont typeface="Arial" panose="020B0604020202020204" pitchFamily="34" charset="0"/>
              <a:buChar char="•"/>
            </a:pPr>
            <a:r>
              <a:rPr lang="en-US" dirty="0" smtClean="0"/>
              <a:t>Bronze </a:t>
            </a:r>
            <a:r>
              <a:rPr lang="en-US" dirty="0"/>
              <a:t>figurines and silver bowls. </a:t>
            </a:r>
            <a:endParaRPr lang="en-US" dirty="0" smtClean="0"/>
          </a:p>
          <a:p>
            <a:r>
              <a:rPr lang="en-US" dirty="0" smtClean="0"/>
              <a:t>The </a:t>
            </a:r>
            <a:r>
              <a:rPr lang="en-US" dirty="0"/>
              <a:t>subject matter ranged from busts of important ancestors to mythological and historical scenes, still </a:t>
            </a:r>
            <a:r>
              <a:rPr lang="en-US" dirty="0" smtClean="0"/>
              <a:t>life's, </a:t>
            </a:r>
            <a:r>
              <a:rPr lang="en-US" dirty="0"/>
              <a:t>and landscapes—all to create the idea of an erudite patron steeped in culture. </a:t>
            </a:r>
          </a:p>
          <a:p>
            <a:endParaRPr lang="en-US" dirty="0"/>
          </a:p>
        </p:txBody>
      </p:sp>
    </p:spTree>
    <p:extLst>
      <p:ext uri="{BB962C8B-B14F-4D97-AF65-F5344CB8AC3E}">
        <p14:creationId xmlns:p14="http://schemas.microsoft.com/office/powerpoint/2010/main" val="382702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 Art - Geography</a:t>
            </a:r>
            <a:endParaRPr lang="en-US" dirty="0"/>
          </a:p>
        </p:txBody>
      </p:sp>
      <p:sp>
        <p:nvSpPr>
          <p:cNvPr id="3" name="Text Placeholder 2"/>
          <p:cNvSpPr>
            <a:spLocks noGrp="1"/>
          </p:cNvSpPr>
          <p:nvPr>
            <p:ph type="body" idx="1"/>
          </p:nvPr>
        </p:nvSpPr>
        <p:spPr/>
        <p:txBody>
          <a:bodyPr>
            <a:noAutofit/>
          </a:bodyPr>
          <a:lstStyle/>
          <a:p>
            <a:pPr marL="342900" indent="-342900">
              <a:buFont typeface="Arial" panose="020B0604020202020204" pitchFamily="34" charset="0"/>
              <a:buChar char="•"/>
            </a:pPr>
            <a:r>
              <a:rPr lang="en-US" sz="2800" dirty="0" smtClean="0">
                <a:solidFill>
                  <a:schemeClr val="tx1"/>
                </a:solidFill>
              </a:rPr>
              <a:t>Roman art is a blend of many region that became incorporated into the Roman Empire</a:t>
            </a:r>
          </a:p>
          <a:p>
            <a:pPr marL="342900" indent="-342900">
              <a:buFont typeface="Arial" panose="020B0604020202020204" pitchFamily="34" charset="0"/>
              <a:buChar char="•"/>
            </a:pPr>
            <a:r>
              <a:rPr lang="en-US" sz="2800" dirty="0" smtClean="0">
                <a:solidFill>
                  <a:schemeClr val="tx1"/>
                </a:solidFill>
              </a:rPr>
              <a:t>Art from many different cultures blended together absorbed national and regional traits</a:t>
            </a:r>
          </a:p>
          <a:p>
            <a:pPr marL="342900" indent="-342900">
              <a:buFont typeface="Arial" panose="020B0604020202020204" pitchFamily="34" charset="0"/>
              <a:buChar char="•"/>
            </a:pPr>
            <a:endParaRPr lang="en-US" sz="2800" dirty="0">
              <a:solidFill>
                <a:schemeClr val="tx1"/>
              </a:solidFill>
            </a:endParaRPr>
          </a:p>
          <a:p>
            <a:pPr marL="342900" indent="-342900">
              <a:buFont typeface="Arial" panose="020B0604020202020204" pitchFamily="34" charset="0"/>
              <a:buChar char="•"/>
            </a:pPr>
            <a:r>
              <a:rPr lang="en-US" sz="2800" dirty="0" smtClean="0">
                <a:solidFill>
                  <a:schemeClr val="tx1"/>
                </a:solidFill>
              </a:rPr>
              <a:t>Can you name the cultural influence on Roman Art?</a:t>
            </a:r>
          </a:p>
          <a:p>
            <a:pPr marL="342900" indent="-342900">
              <a:buFont typeface="Arial" panose="020B0604020202020204" pitchFamily="34" charset="0"/>
              <a:buChar char="•"/>
            </a:pPr>
            <a:endParaRPr lang="en-US" sz="2800" dirty="0">
              <a:solidFill>
                <a:schemeClr val="tx1"/>
              </a:solidFill>
            </a:endParaRPr>
          </a:p>
        </p:txBody>
      </p:sp>
    </p:spTree>
    <p:extLst>
      <p:ext uri="{BB962C8B-B14F-4D97-AF65-F5344CB8AC3E}">
        <p14:creationId xmlns:p14="http://schemas.microsoft.com/office/powerpoint/2010/main" val="1529138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s-media-cache-ak0.pinimg.com/originals/d8/c8/13/d8c813eeff835482e2595f3eb3ed88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7543800" cy="5657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729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772400" cy="1143000"/>
          </a:xfrm>
        </p:spPr>
        <p:txBody>
          <a:bodyPr/>
          <a:lstStyle/>
          <a:p>
            <a:r>
              <a:rPr lang="en-US" dirty="0" smtClean="0"/>
              <a:t>Regional Influences</a:t>
            </a:r>
            <a:endParaRPr lang="en-US" dirty="0"/>
          </a:p>
        </p:txBody>
      </p:sp>
      <p:sp>
        <p:nvSpPr>
          <p:cNvPr id="3" name="Content Placeholder 2"/>
          <p:cNvSpPr>
            <a:spLocks noGrp="1"/>
          </p:cNvSpPr>
          <p:nvPr>
            <p:ph sz="quarter" idx="1"/>
          </p:nvPr>
        </p:nvSpPr>
        <p:spPr>
          <a:xfrm>
            <a:off x="381000" y="1447800"/>
            <a:ext cx="7772400" cy="4572000"/>
          </a:xfrm>
        </p:spPr>
        <p:txBody>
          <a:bodyPr>
            <a:normAutofit fontScale="85000" lnSpcReduction="20000"/>
          </a:bodyPr>
          <a:lstStyle/>
          <a:p>
            <a:r>
              <a:rPr lang="en-US" dirty="0" smtClean="0"/>
              <a:t>Etruscans</a:t>
            </a:r>
          </a:p>
          <a:p>
            <a:pPr lvl="1"/>
            <a:r>
              <a:rPr lang="en-US" dirty="0" smtClean="0"/>
              <a:t>Before the Roman Empire Etruscans ruled the greater part of Italy</a:t>
            </a:r>
          </a:p>
          <a:p>
            <a:pPr lvl="1"/>
            <a:r>
              <a:rPr lang="en-US" dirty="0" smtClean="0"/>
              <a:t>They were major contributors to the influence on Roman Art</a:t>
            </a:r>
          </a:p>
          <a:p>
            <a:pPr lvl="2"/>
            <a:r>
              <a:rPr lang="en-US" dirty="0" smtClean="0"/>
              <a:t>Portraiture</a:t>
            </a:r>
          </a:p>
          <a:p>
            <a:pPr lvl="2"/>
            <a:r>
              <a:rPr lang="en-US" dirty="0" smtClean="0"/>
              <a:t>Metal work</a:t>
            </a:r>
          </a:p>
          <a:p>
            <a:pPr lvl="2"/>
            <a:r>
              <a:rPr lang="en-US" dirty="0" smtClean="0"/>
              <a:t>Jewelry</a:t>
            </a:r>
          </a:p>
          <a:p>
            <a:pPr lvl="1"/>
            <a:endParaRPr lang="en-US" dirty="0" smtClean="0"/>
          </a:p>
          <a:p>
            <a:r>
              <a:rPr lang="en-US" dirty="0" smtClean="0"/>
              <a:t>Greeks</a:t>
            </a:r>
          </a:p>
          <a:p>
            <a:pPr lvl="1"/>
            <a:r>
              <a:rPr lang="en-US" dirty="0" smtClean="0"/>
              <a:t>Architecture</a:t>
            </a:r>
          </a:p>
          <a:p>
            <a:pPr lvl="1"/>
            <a:r>
              <a:rPr lang="en-US" dirty="0" smtClean="0"/>
              <a:t>Marble Sculpture</a:t>
            </a:r>
          </a:p>
          <a:p>
            <a:pPr lvl="1"/>
            <a:r>
              <a:rPr lang="en-US" dirty="0" smtClean="0"/>
              <a:t>Mural paintings</a:t>
            </a:r>
          </a:p>
          <a:p>
            <a:endParaRPr lang="en-US" dirty="0"/>
          </a:p>
          <a:p>
            <a:r>
              <a:rPr lang="en-US" dirty="0" smtClean="0"/>
              <a:t>Egypt and Syrian Coast</a:t>
            </a:r>
          </a:p>
          <a:p>
            <a:pPr lvl="1"/>
            <a:r>
              <a:rPr lang="en-US" dirty="0" smtClean="0"/>
              <a:t>Glassmaking</a:t>
            </a:r>
          </a:p>
          <a:p>
            <a:pPr lvl="1"/>
            <a:r>
              <a:rPr lang="en-US" dirty="0" smtClean="0"/>
              <a:t>Textiles</a:t>
            </a:r>
          </a:p>
          <a:p>
            <a:endParaRPr lang="en-US" dirty="0"/>
          </a:p>
        </p:txBody>
      </p:sp>
      <p:pic>
        <p:nvPicPr>
          <p:cNvPr id="4" name="Picture 2" descr="https://s-media-cache-ak0.pinimg.com/originals/d8/c8/13/d8c813eeff835482e2595f3eb3ed88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590800"/>
            <a:ext cx="5283200"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227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Native taste and talent for organization enabled them to develop a body of art that was uniquely Roman</a:t>
            </a:r>
          </a:p>
          <a:p>
            <a:r>
              <a:rPr lang="en-US" dirty="0" smtClean="0"/>
              <a:t>Building on Greek style idealized sculpture – Realistic Portraiture</a:t>
            </a:r>
          </a:p>
          <a:p>
            <a:pPr lvl="1"/>
            <a:r>
              <a:rPr lang="en-US" dirty="0" smtClean="0"/>
              <a:t>Funerary images</a:t>
            </a:r>
          </a:p>
          <a:p>
            <a:pPr lvl="1"/>
            <a:r>
              <a:rPr lang="en-US" dirty="0" smtClean="0"/>
              <a:t>Records illustrious ancestry</a:t>
            </a:r>
          </a:p>
          <a:p>
            <a:pPr lvl="1"/>
            <a:r>
              <a:rPr lang="en-US" dirty="0" smtClean="0"/>
              <a:t>Republican statesman</a:t>
            </a:r>
          </a:p>
          <a:p>
            <a:r>
              <a:rPr lang="en-US" dirty="0" smtClean="0"/>
              <a:t>Architecture</a:t>
            </a:r>
          </a:p>
          <a:p>
            <a:pPr lvl="1"/>
            <a:r>
              <a:rPr lang="en-US" dirty="0" smtClean="0"/>
              <a:t>Engineers, architects and builders constructed roads and bridges for military and expanding population</a:t>
            </a:r>
          </a:p>
          <a:p>
            <a:pPr lvl="1"/>
            <a:r>
              <a:rPr lang="en-US" dirty="0" smtClean="0"/>
              <a:t>Romans invented concrete</a:t>
            </a:r>
          </a:p>
          <a:p>
            <a:pPr lvl="2"/>
            <a:r>
              <a:rPr lang="en-US" dirty="0" smtClean="0"/>
              <a:t>Durable vaults</a:t>
            </a:r>
          </a:p>
          <a:p>
            <a:pPr lvl="2"/>
            <a:r>
              <a:rPr lang="en-US" dirty="0" smtClean="0"/>
              <a:t>Arches spanning vast spaces</a:t>
            </a:r>
          </a:p>
          <a:p>
            <a:r>
              <a:rPr lang="en-US" dirty="0" smtClean="0"/>
              <a:t>All citizens of the Roman Empire became Roman</a:t>
            </a:r>
          </a:p>
        </p:txBody>
      </p:sp>
    </p:spTree>
    <p:extLst>
      <p:ext uri="{BB962C8B-B14F-4D97-AF65-F5344CB8AC3E}">
        <p14:creationId xmlns:p14="http://schemas.microsoft.com/office/powerpoint/2010/main" val="3129842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smtClean="0">
                <a:latin typeface="Arial Narrow" panose="020B0606020202030204" pitchFamily="34" charset="0"/>
              </a:rPr>
              <a:t>Etruscan</a:t>
            </a:r>
            <a:r>
              <a:rPr lang="en-US" sz="3200" b="1" dirty="0" smtClean="0"/>
              <a:t> Hand Mirror</a:t>
            </a:r>
            <a:endParaRPr lang="en-US" sz="3200" b="1" dirty="0"/>
          </a:p>
        </p:txBody>
      </p:sp>
      <p:sp>
        <p:nvSpPr>
          <p:cNvPr id="3" name="Content Placeholder 2"/>
          <p:cNvSpPr>
            <a:spLocks noGrp="1"/>
          </p:cNvSpPr>
          <p:nvPr>
            <p:ph sz="quarter" idx="1"/>
          </p:nvPr>
        </p:nvSpPr>
        <p:spPr>
          <a:xfrm>
            <a:off x="914400" y="1600200"/>
            <a:ext cx="7772400" cy="4572000"/>
          </a:xfrm>
        </p:spPr>
        <p:txBody>
          <a:bodyPr>
            <a:normAutofit lnSpcReduction="10000"/>
          </a:bodyPr>
          <a:lstStyle/>
          <a:p>
            <a:pPr marL="0" indent="0">
              <a:buNone/>
            </a:pPr>
            <a:r>
              <a:rPr lang="en-US" sz="1600" dirty="0" smtClean="0">
                <a:latin typeface="Arial Narrow" panose="020B0606020202030204" pitchFamily="34" charset="0"/>
              </a:rPr>
              <a:t>Etruria</a:t>
            </a:r>
          </a:p>
          <a:p>
            <a:pPr marL="0" indent="0">
              <a:buNone/>
            </a:pPr>
            <a:endParaRPr lang="en-US" sz="1600" dirty="0" smtClean="0">
              <a:latin typeface="Arial Narrow" panose="020B0606020202030204" pitchFamily="34" charset="0"/>
            </a:endParaRPr>
          </a:p>
          <a:p>
            <a:pPr marL="0" indent="0">
              <a:buNone/>
            </a:pPr>
            <a:r>
              <a:rPr lang="en-US" sz="1600" dirty="0" smtClean="0">
                <a:latin typeface="Arial Narrow" panose="020B0606020202030204" pitchFamily="34" charset="0"/>
              </a:rPr>
              <a:t>Created  - 460/450</a:t>
            </a:r>
          </a:p>
          <a:p>
            <a:pPr marL="0" indent="0">
              <a:buNone/>
            </a:pPr>
            <a:endParaRPr lang="en-US" sz="1600" dirty="0" smtClean="0">
              <a:latin typeface="Arial Narrow" panose="020B0606020202030204" pitchFamily="34" charset="0"/>
            </a:endParaRPr>
          </a:p>
          <a:p>
            <a:pPr marL="0" indent="0">
              <a:buNone/>
            </a:pPr>
            <a:r>
              <a:rPr lang="en-US" sz="1600" dirty="0" smtClean="0">
                <a:latin typeface="Arial Narrow" panose="020B0606020202030204" pitchFamily="34" charset="0"/>
              </a:rPr>
              <a:t>Bronze, poured into a disc shaped mold</a:t>
            </a:r>
          </a:p>
          <a:p>
            <a:pPr marL="0" indent="0">
              <a:buNone/>
            </a:pPr>
            <a:r>
              <a:rPr lang="en-US" sz="1600" dirty="0" smtClean="0">
                <a:latin typeface="Arial Narrow" panose="020B0606020202030204" pitchFamily="34" charset="0"/>
              </a:rPr>
              <a:t>Cooled decorative areas engraved into the metal</a:t>
            </a:r>
          </a:p>
          <a:p>
            <a:pPr marL="0" indent="0">
              <a:buNone/>
            </a:pPr>
            <a:r>
              <a:rPr lang="en-US" sz="1600" dirty="0" smtClean="0">
                <a:latin typeface="Arial Narrow" panose="020B0606020202030204" pitchFamily="34" charset="0"/>
              </a:rPr>
              <a:t>Tool: sharp engraver or chisel</a:t>
            </a:r>
          </a:p>
          <a:p>
            <a:pPr marL="0" indent="0">
              <a:buNone/>
            </a:pPr>
            <a:r>
              <a:rPr lang="en-US" sz="1600" dirty="0" smtClean="0">
                <a:latin typeface="Arial Narrow" panose="020B0606020202030204" pitchFamily="34" charset="0"/>
              </a:rPr>
              <a:t>Polished to a high sheen</a:t>
            </a:r>
          </a:p>
          <a:p>
            <a:pPr marL="0" indent="0">
              <a:buNone/>
            </a:pPr>
            <a:endParaRPr lang="en-US" sz="1600" dirty="0" smtClean="0">
              <a:latin typeface="Arial Narrow" panose="020B0606020202030204" pitchFamily="34" charset="0"/>
            </a:endParaRPr>
          </a:p>
          <a:p>
            <a:pPr marL="0" indent="0">
              <a:buNone/>
            </a:pPr>
            <a:r>
              <a:rPr lang="en-US" sz="1600" dirty="0" smtClean="0">
                <a:latin typeface="Arial Narrow" panose="020B0606020202030204" pitchFamily="34" charset="0"/>
              </a:rPr>
              <a:t>Goddess EOS carrying her dead son Memnon</a:t>
            </a:r>
          </a:p>
          <a:p>
            <a:pPr marL="0" indent="0">
              <a:buNone/>
            </a:pPr>
            <a:r>
              <a:rPr lang="en-US" sz="1600" dirty="0" smtClean="0">
                <a:latin typeface="Arial Narrow" panose="020B0606020202030204" pitchFamily="34" charset="0"/>
              </a:rPr>
              <a:t>Killed during the Trojan War</a:t>
            </a:r>
          </a:p>
          <a:p>
            <a:pPr marL="0" indent="0">
              <a:buNone/>
            </a:pPr>
            <a:endParaRPr lang="en-US" sz="1600" dirty="0">
              <a:latin typeface="Arial Narrow" panose="020B0606020202030204" pitchFamily="34" charset="0"/>
            </a:endParaRPr>
          </a:p>
          <a:p>
            <a:pPr marL="0" indent="0">
              <a:buNone/>
            </a:pPr>
            <a:r>
              <a:rPr lang="en-US" sz="1600" dirty="0" smtClean="0">
                <a:latin typeface="Arial Narrow" panose="020B0606020202030204" pitchFamily="34" charset="0"/>
              </a:rPr>
              <a:t>Women</a:t>
            </a:r>
          </a:p>
          <a:p>
            <a:pPr marL="0" indent="0">
              <a:buNone/>
            </a:pPr>
            <a:r>
              <a:rPr lang="en-US" sz="1600" dirty="0" smtClean="0">
                <a:latin typeface="Arial Narrow" panose="020B0606020202030204" pitchFamily="34" charset="0"/>
              </a:rPr>
              <a:t>Etruscan woman were treated as equals, </a:t>
            </a:r>
          </a:p>
          <a:p>
            <a:pPr marL="0" indent="0">
              <a:buNone/>
            </a:pPr>
            <a:r>
              <a:rPr lang="en-US" sz="1600" dirty="0" smtClean="0">
                <a:latin typeface="Arial Narrow" panose="020B0606020202030204" pitchFamily="34" charset="0"/>
              </a:rPr>
              <a:t>enjoyed freedom and power</a:t>
            </a:r>
          </a:p>
        </p:txBody>
      </p:sp>
      <p:pic>
        <p:nvPicPr>
          <p:cNvPr id="1026" name="Picture 2" descr="https://upload.wikimedia.org/wikipedia/commons/5/5f/Mirror_Judgement_of_Paris_Louvre_Bj17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820" y="838200"/>
            <a:ext cx="4587180" cy="57330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530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Architectural Relief Sculpture</a:t>
            </a:r>
            <a:br>
              <a:rPr lang="en-US" dirty="0" smtClean="0"/>
            </a:br>
            <a:r>
              <a:rPr lang="en-US" dirty="0" smtClean="0"/>
              <a:t>-</a:t>
            </a:r>
            <a:r>
              <a:rPr lang="en-US" b="1" dirty="0" smtClean="0"/>
              <a:t> The </a:t>
            </a:r>
            <a:r>
              <a:rPr lang="en-US" b="1" dirty="0"/>
              <a:t>Gigantomachy </a:t>
            </a:r>
            <a:endParaRPr lang="en-US" dirty="0"/>
          </a:p>
        </p:txBody>
      </p:sp>
      <p:sp>
        <p:nvSpPr>
          <p:cNvPr id="8" name="Content Placeholder 7"/>
          <p:cNvSpPr>
            <a:spLocks noGrp="1"/>
          </p:cNvSpPr>
          <p:nvPr>
            <p:ph sz="quarter" idx="1"/>
          </p:nvPr>
        </p:nvSpPr>
        <p:spPr>
          <a:xfrm>
            <a:off x="685800" y="1447800"/>
            <a:ext cx="4191000" cy="5029200"/>
          </a:xfrm>
        </p:spPr>
        <p:txBody>
          <a:bodyPr>
            <a:normAutofit fontScale="70000" lnSpcReduction="20000"/>
          </a:bodyPr>
          <a:lstStyle/>
          <a:p>
            <a:pPr marL="0" indent="0">
              <a:buNone/>
            </a:pPr>
            <a:r>
              <a:rPr lang="en-US" b="1" dirty="0" smtClean="0"/>
              <a:t>Struggle </a:t>
            </a:r>
            <a:r>
              <a:rPr lang="en-US" b="1" dirty="0"/>
              <a:t>between and the Giants and the Olympian gods, who were led by Zeus. </a:t>
            </a:r>
            <a:r>
              <a:rPr lang="en-US" b="1" dirty="0" smtClean="0"/>
              <a:t>A </a:t>
            </a:r>
            <a:r>
              <a:rPr lang="en-US" b="1" dirty="0"/>
              <a:t>god and goddess capture a Giant, depicted with wings and serpent-like features, to deliver the final blow in this epic battle. </a:t>
            </a:r>
            <a:endParaRPr lang="en-US" b="1" dirty="0" smtClean="0"/>
          </a:p>
          <a:p>
            <a:pPr marL="0" indent="0">
              <a:buNone/>
            </a:pPr>
            <a:endParaRPr lang="en-US" b="1" dirty="0"/>
          </a:p>
          <a:p>
            <a:pPr marL="0" indent="0">
              <a:buNone/>
            </a:pPr>
            <a:r>
              <a:rPr lang="en-US" b="1" dirty="0" smtClean="0"/>
              <a:t>These </a:t>
            </a:r>
            <a:r>
              <a:rPr lang="en-US" b="1" dirty="0"/>
              <a:t>three animated figures were probably once part of a series of ornamental covers called antefixes, which were placed along the lowest row of roof tiles on a small building, probably a temple. </a:t>
            </a:r>
            <a:endParaRPr lang="en-US" b="1" dirty="0" smtClean="0"/>
          </a:p>
          <a:p>
            <a:pPr marL="0" indent="0">
              <a:buNone/>
            </a:pPr>
            <a:endParaRPr lang="en-US" b="1" dirty="0"/>
          </a:p>
          <a:p>
            <a:pPr marL="0" indent="0">
              <a:buNone/>
            </a:pPr>
            <a:r>
              <a:rPr lang="en-US" b="1" dirty="0" smtClean="0"/>
              <a:t>Etruscans </a:t>
            </a:r>
            <a:r>
              <a:rPr lang="en-US" b="1" dirty="0"/>
              <a:t>often decorated their buildings with brightly colored sculptural compositions based on Greek mythology</a:t>
            </a:r>
            <a:r>
              <a:rPr lang="en-US" b="1" dirty="0" smtClean="0"/>
              <a:t>.</a:t>
            </a:r>
          </a:p>
          <a:p>
            <a:r>
              <a:rPr lang="en-US" b="1" dirty="0" smtClean="0"/>
              <a:t>This could be a decorative part of a small temple</a:t>
            </a:r>
          </a:p>
          <a:p>
            <a:r>
              <a:rPr lang="en-US" b="1" dirty="0" smtClean="0"/>
              <a:t>Colorful</a:t>
            </a:r>
          </a:p>
        </p:txBody>
      </p:sp>
      <p:pic>
        <p:nvPicPr>
          <p:cNvPr id="2050" name="Picture 2" descr="http://www.artic.edu/aic/collections/citi/images/standard/WebLarge/WebImg_000153/5137_16426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423" y="1295400"/>
            <a:ext cx="3922812" cy="47444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850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Portraits - Coins</a:t>
            </a:r>
            <a:endParaRPr lang="en-US" dirty="0"/>
          </a:p>
        </p:txBody>
      </p:sp>
      <p:sp>
        <p:nvSpPr>
          <p:cNvPr id="7" name="Text Placeholder 6"/>
          <p:cNvSpPr>
            <a:spLocks noGrp="1"/>
          </p:cNvSpPr>
          <p:nvPr>
            <p:ph type="body" idx="2"/>
          </p:nvPr>
        </p:nvSpPr>
        <p:spPr/>
        <p:txBody>
          <a:bodyPr>
            <a:normAutofit fontScale="92500" lnSpcReduction="20000"/>
          </a:bodyPr>
          <a:lstStyle/>
          <a:p>
            <a:r>
              <a:rPr lang="en-US" dirty="0" smtClean="0"/>
              <a:t>With the establishment of  the Roman Empire , there was demand for portraits of the Roman emperor and his family.</a:t>
            </a:r>
          </a:p>
          <a:p>
            <a:endParaRPr lang="en-US" dirty="0"/>
          </a:p>
          <a:p>
            <a:r>
              <a:rPr lang="en-US" dirty="0" smtClean="0"/>
              <a:t>Art + Politics were connected – enhancing public images</a:t>
            </a:r>
          </a:p>
          <a:p>
            <a:endParaRPr lang="en-US" dirty="0"/>
          </a:p>
          <a:p>
            <a:r>
              <a:rPr lang="en-US" dirty="0" smtClean="0"/>
              <a:t>Coins were carved into hard metal gold and forced by upper and lower dies striking </a:t>
            </a:r>
            <a:endParaRPr lang="en-US" dirty="0"/>
          </a:p>
        </p:txBody>
      </p:sp>
      <p:sp>
        <p:nvSpPr>
          <p:cNvPr id="6" name="Content Placeholder 5"/>
          <p:cNvSpPr>
            <a:spLocks noGrp="1"/>
          </p:cNvSpPr>
          <p:nvPr>
            <p:ph sz="quarter"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2000" b="1" spc="600" dirty="0" smtClean="0"/>
              <a:t>Emperor</a:t>
            </a:r>
          </a:p>
          <a:p>
            <a:pPr marL="0" indent="0" algn="ctr">
              <a:buNone/>
            </a:pPr>
            <a:r>
              <a:rPr lang="en-US" sz="2000" b="1" spc="600" dirty="0" smtClean="0"/>
              <a:t>57 or 58 AD</a:t>
            </a:r>
            <a:endParaRPr lang="en-US" sz="2000" b="1" spc="600" dirty="0"/>
          </a:p>
        </p:txBody>
      </p:sp>
      <p:pic>
        <p:nvPicPr>
          <p:cNvPr id="3074" name="Picture 2" descr="http://www.artic.edu/aic/collections/citi/images/standard/WebLarge/WebImg_000298/228770_35684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9578" y="1676400"/>
            <a:ext cx="5441022" cy="30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654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Burgess">
      <a:majorFont>
        <a:latin typeface="Arial Narrow"/>
        <a:ea typeface=""/>
        <a:cs typeface=""/>
      </a:majorFont>
      <a:minorFont>
        <a:latin typeface="Arial Narrow"/>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91</TotalTime>
  <Words>1036</Words>
  <Application>Microsoft Office PowerPoint</Application>
  <PresentationFormat>On-screen Show (4:3)</PresentationFormat>
  <Paragraphs>129</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Equity</vt:lpstr>
      <vt:lpstr>Roman Art</vt:lpstr>
      <vt:lpstr>Roman Art  What did they make?</vt:lpstr>
      <vt:lpstr>Roman Art - Geography</vt:lpstr>
      <vt:lpstr>PowerPoint Presentation</vt:lpstr>
      <vt:lpstr>Regional Influences</vt:lpstr>
      <vt:lpstr>Romans </vt:lpstr>
      <vt:lpstr>Etruscan Hand Mirror</vt:lpstr>
      <vt:lpstr>Architectural Relief Sculpture - The Gigantomachy </vt:lpstr>
      <vt:lpstr>Portraits - Coins</vt:lpstr>
      <vt:lpstr>Portraits – Coins   Nero 66 or 67 AD</vt:lpstr>
      <vt:lpstr>Portrait Marble Head of Emperor Hadrian</vt:lpstr>
      <vt:lpstr>Relief of Fallen Warrior from the Shield of Athena Parthenos</vt:lpstr>
      <vt:lpstr>Fragment of a Sarcophagus</vt:lpstr>
      <vt:lpstr>Tableware</vt:lpstr>
      <vt:lpstr>Creative Assignment Choice</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 Art</dc:title>
  <dc:creator>chipburgess</dc:creator>
  <cp:lastModifiedBy>chipburgess</cp:lastModifiedBy>
  <cp:revision>18</cp:revision>
  <dcterms:created xsi:type="dcterms:W3CDTF">2016-01-22T14:45:03Z</dcterms:created>
  <dcterms:modified xsi:type="dcterms:W3CDTF">2016-01-22T16:17:00Z</dcterms:modified>
</cp:coreProperties>
</file>