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32" r:id="rId1"/>
  </p:sldMasterIdLst>
  <p:notesMasterIdLst>
    <p:notesMasterId r:id="rId13"/>
  </p:notesMasterIdLst>
  <p:sldIdLst>
    <p:sldId id="256" r:id="rId2"/>
    <p:sldId id="257" r:id="rId3"/>
    <p:sldId id="258" r:id="rId4"/>
    <p:sldId id="259" r:id="rId5"/>
    <p:sldId id="260" r:id="rId6"/>
    <p:sldId id="261" r:id="rId7"/>
    <p:sldId id="262" r:id="rId8"/>
    <p:sldId id="263" r:id="rId9"/>
    <p:sldId id="265" r:id="rId10"/>
    <p:sldId id="264"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5D5E5B"/>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4994" autoAdjust="0"/>
    <p:restoredTop sz="94660"/>
  </p:normalViewPr>
  <p:slideViewPr>
    <p:cSldViewPr snapToGrid="0">
      <p:cViewPr varScale="1">
        <p:scale>
          <a:sx n="99" d="100"/>
          <a:sy n="99" d="100"/>
        </p:scale>
        <p:origin x="-128" y="-12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92EA7-F6D1-4D12-9511-260B06484F47}" type="datetimeFigureOut">
              <a:rPr lang="en-US" smtClean="0"/>
              <a:pPr/>
              <a:t>11/17/17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360859-2EBA-4D00-913E-451DB19FEC8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4050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www.art-is-fun.com/day-of-the-dead-traditions%23storie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Days of the Dead are celebrated as a way of retaining connections with the unseen world — a world we will all return to one day.</a:t>
            </a:r>
          </a:p>
          <a:p>
            <a:r>
              <a:rPr lang="en-US" dirty="0" smtClean="0">
                <a:effectLst/>
              </a:rPr>
              <a:t>Most people celebrate Day of the Dead out of love and commitment to their loved ones, </a:t>
            </a:r>
          </a:p>
          <a:p>
            <a:endParaRPr lang="en-US" dirty="0"/>
          </a:p>
        </p:txBody>
      </p:sp>
      <p:sp>
        <p:nvSpPr>
          <p:cNvPr id="4" name="Slide Number Placeholder 3"/>
          <p:cNvSpPr>
            <a:spLocks noGrp="1"/>
          </p:cNvSpPr>
          <p:nvPr>
            <p:ph type="sldNum" sz="quarter" idx="10"/>
          </p:nvPr>
        </p:nvSpPr>
        <p:spPr/>
        <p:txBody>
          <a:bodyPr/>
          <a:lstStyle/>
          <a:p>
            <a:fld id="{60360859-2EBA-4D00-913E-451DB19FEC86}"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24987646"/>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People stay up all night in the graveyards, socializing and </a:t>
            </a:r>
            <a:r>
              <a:rPr lang="en-US" dirty="0" smtClean="0">
                <a:effectLst/>
                <a:hlinkClick r:id="rId3"/>
              </a:rPr>
              <a:t>telling funny stories</a:t>
            </a:r>
            <a:r>
              <a:rPr lang="en-US" dirty="0" smtClean="0">
                <a:effectLst/>
              </a:rPr>
              <a:t> about their dead ancestors. Musicians are hired to stroll through the graveyard, playing the favorite songs of the dead.</a:t>
            </a:r>
          </a:p>
          <a:p>
            <a:r>
              <a:rPr lang="en-US" dirty="0" smtClean="0">
                <a:effectLst/>
              </a:rPr>
              <a:t>In the public sphere, Day of the Dead celebrations can also take the form of street parties, parades, and festivals on university campuses.</a:t>
            </a:r>
          </a:p>
          <a:p>
            <a:endParaRPr lang="en-US" dirty="0"/>
          </a:p>
        </p:txBody>
      </p:sp>
      <p:sp>
        <p:nvSpPr>
          <p:cNvPr id="4" name="Slide Number Placeholder 3"/>
          <p:cNvSpPr>
            <a:spLocks noGrp="1"/>
          </p:cNvSpPr>
          <p:nvPr>
            <p:ph type="sldNum" sz="quarter" idx="10"/>
          </p:nvPr>
        </p:nvSpPr>
        <p:spPr/>
        <p:txBody>
          <a:bodyPr/>
          <a:lstStyle/>
          <a:p>
            <a:fld id="{60360859-2EBA-4D00-913E-451DB19FEC86}"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6152255"/>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Sugar art was brought to the New World by Italian missionaries in the 17th century. The first Church mention of sugar art was from Palermo at Easter time when little sugar lambs and angels were made to adorn the side altars in the Catholic Church</a:t>
            </a:r>
            <a:endParaRPr lang="en-US" dirty="0"/>
          </a:p>
        </p:txBody>
      </p:sp>
      <p:sp>
        <p:nvSpPr>
          <p:cNvPr id="4" name="Slide Number Placeholder 3"/>
          <p:cNvSpPr>
            <a:spLocks noGrp="1"/>
          </p:cNvSpPr>
          <p:nvPr>
            <p:ph type="sldNum" sz="quarter" idx="10"/>
          </p:nvPr>
        </p:nvSpPr>
        <p:spPr/>
        <p:txBody>
          <a:bodyPr/>
          <a:lstStyle/>
          <a:p>
            <a:fld id="{60360859-2EBA-4D00-913E-451DB19FEC86}"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0433613"/>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examples</a:t>
            </a:r>
            <a:endParaRPr lang="en-US" dirty="0"/>
          </a:p>
        </p:txBody>
      </p:sp>
      <p:sp>
        <p:nvSpPr>
          <p:cNvPr id="4" name="Slide Number Placeholder 3"/>
          <p:cNvSpPr>
            <a:spLocks noGrp="1"/>
          </p:cNvSpPr>
          <p:nvPr>
            <p:ph type="sldNum" sz="quarter" idx="10"/>
          </p:nvPr>
        </p:nvSpPr>
        <p:spPr/>
        <p:txBody>
          <a:bodyPr/>
          <a:lstStyle/>
          <a:p>
            <a:fld id="{60360859-2EBA-4D00-913E-451DB19FEC86}"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776782"/>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artist who were</a:t>
            </a:r>
            <a:r>
              <a:rPr lang="en-US" baseline="0" dirty="0" smtClean="0"/>
              <a:t> influenced by Day of the dead</a:t>
            </a:r>
            <a:endParaRPr lang="en-US" dirty="0"/>
          </a:p>
        </p:txBody>
      </p:sp>
      <p:sp>
        <p:nvSpPr>
          <p:cNvPr id="4" name="Slide Number Placeholder 3"/>
          <p:cNvSpPr>
            <a:spLocks noGrp="1"/>
          </p:cNvSpPr>
          <p:nvPr>
            <p:ph type="sldNum" sz="quarter" idx="10"/>
          </p:nvPr>
        </p:nvSpPr>
        <p:spPr/>
        <p:txBody>
          <a:bodyPr/>
          <a:lstStyle/>
          <a:p>
            <a:fld id="{60360859-2EBA-4D00-913E-451DB19FEC86}"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5179989"/>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a:t>
            </a:r>
            <a:r>
              <a:rPr lang="en-US" dirty="0" smtClean="0"/>
              <a:t>://scrumdillydo.blogspot.com/2010/10/make-paper-plate-calaveras-masks.html</a:t>
            </a:r>
            <a:endParaRPr lang="en-US" dirty="0"/>
          </a:p>
        </p:txBody>
      </p:sp>
      <p:sp>
        <p:nvSpPr>
          <p:cNvPr id="4" name="Slide Number Placeholder 3"/>
          <p:cNvSpPr>
            <a:spLocks noGrp="1"/>
          </p:cNvSpPr>
          <p:nvPr>
            <p:ph type="sldNum" sz="quarter" idx="10"/>
          </p:nvPr>
        </p:nvSpPr>
        <p:spPr/>
        <p:txBody>
          <a:bodyPr/>
          <a:lstStyle/>
          <a:p>
            <a:fld id="{60360859-2EBA-4D00-913E-451DB19FEC86}"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42562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BBD3B24-B3B3-466D-97D5-7BE2F435FBDE}" type="datetimeFigureOut">
              <a:rPr lang="en-US" smtClean="0"/>
              <a:pPr/>
              <a:t>11/17/17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E04D7-9206-43BB-B621-AEB850A34E36}" type="slidenum">
              <a:rPr lang="en-US" smtClean="0"/>
              <a:pPr/>
              <a:t>‹#›</a:t>
            </a:fld>
            <a:endParaRPr lang="en-US"/>
          </a:p>
        </p:txBody>
      </p:sp>
      <p:sp>
        <p:nvSpPr>
          <p:cNvPr id="13" name="Rectangle 12"/>
          <p:cNvSpPr/>
          <p:nvPr/>
        </p:nvSpPr>
        <p:spPr>
          <a:xfrm>
            <a:off x="0" y="-1"/>
            <a:ext cx="12192000" cy="4572001"/>
          </a:xfrm>
          <a:prstGeom prst="rect">
            <a:avLst/>
          </a:prstGeom>
          <a:blipFill dpi="0" rotWithShape="1">
            <a:blip r:embed="rId2">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5707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BD3B24-B3B3-466D-97D5-7BE2F435FBDE}" type="datetimeFigureOut">
              <a:rPr lang="en-US" smtClean="0"/>
              <a:pPr/>
              <a:t>11/17/17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E04D7-9206-43BB-B621-AEB850A34E3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980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BD3B24-B3B3-466D-97D5-7BE2F435FBDE}" type="datetimeFigureOut">
              <a:rPr lang="en-US" smtClean="0"/>
              <a:pPr/>
              <a:t>11/17/17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E04D7-9206-43BB-B621-AEB850A34E36}" type="slidenum">
              <a:rPr lang="en-US" smtClean="0"/>
              <a:pPr/>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311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BD3B24-B3B3-466D-97D5-7BE2F435FBDE}" type="datetimeFigureOut">
              <a:rPr lang="en-US" smtClean="0"/>
              <a:pPr/>
              <a:t>11/17/17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E04D7-9206-43BB-B621-AEB850A34E3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8562233"/>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BD3B24-B3B3-466D-97D5-7BE2F435FBDE}" type="datetimeFigureOut">
              <a:rPr lang="en-US" smtClean="0"/>
              <a:pPr/>
              <a:t>11/17/17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E04D7-9206-43BB-B621-AEB850A34E36}" type="slidenum">
              <a:rPr lang="en-US" smtClean="0"/>
              <a:pPr/>
              <a:t>‹#›</a:t>
            </a:fld>
            <a:endParaRPr lang="en-US"/>
          </a:p>
        </p:txBody>
      </p:sp>
      <p:sp>
        <p:nvSpPr>
          <p:cNvPr id="10" name="Rectangle 9"/>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8441970"/>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BD3B24-B3B3-466D-97D5-7BE2F435FBDE}" type="datetimeFigureOut">
              <a:rPr lang="en-US" smtClean="0"/>
              <a:pPr/>
              <a:t>11/17/17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E04D7-9206-43BB-B621-AEB850A34E3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977399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BD3B24-B3B3-466D-97D5-7BE2F435FBDE}" type="datetimeFigureOut">
              <a:rPr lang="en-US" smtClean="0"/>
              <a:pPr/>
              <a:t>11/17/17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5E04D7-9206-43BB-B621-AEB850A34E3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41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BD3B24-B3B3-466D-97D5-7BE2F435FBDE}" type="datetimeFigureOut">
              <a:rPr lang="en-US" smtClean="0"/>
              <a:pPr/>
              <a:t>11/17/17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5E04D7-9206-43BB-B621-AEB850A34E3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2119439"/>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BD3B24-B3B3-466D-97D5-7BE2F435FBDE}" type="datetimeFigureOut">
              <a:rPr lang="en-US" smtClean="0"/>
              <a:pPr/>
              <a:t>11/17/17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5E04D7-9206-43BB-B621-AEB850A34E3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1936005"/>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BD3B24-B3B3-466D-97D5-7BE2F435FBDE}" type="datetimeFigureOut">
              <a:rPr lang="en-US" smtClean="0"/>
              <a:pPr/>
              <a:t>11/17/17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E04D7-9206-43BB-B621-AEB850A34E3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3318568"/>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BD3B24-B3B3-466D-97D5-7BE2F435FBDE}" type="datetimeFigureOut">
              <a:rPr lang="en-US" smtClean="0"/>
              <a:pPr/>
              <a:t>11/17/17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E04D7-9206-43BB-B621-AEB850A34E36}"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631276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BBD3B24-B3B3-466D-97D5-7BE2F435FBDE}" type="datetimeFigureOut">
              <a:rPr lang="en-US" smtClean="0"/>
              <a:pPr/>
              <a:t>11/17/17</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5E04D7-9206-43BB-B621-AEB850A34E36}" type="slidenum">
              <a:rPr lang="en-US" smtClean="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8068531"/>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of the Dead</a:t>
            </a:r>
            <a:endParaRPr lang="en-US" dirty="0"/>
          </a:p>
        </p:txBody>
      </p:sp>
      <p:sp>
        <p:nvSpPr>
          <p:cNvPr id="3" name="Subtitle 2"/>
          <p:cNvSpPr>
            <a:spLocks noGrp="1"/>
          </p:cNvSpPr>
          <p:nvPr>
            <p:ph type="subTitle" idx="1"/>
          </p:nvPr>
        </p:nvSpPr>
        <p:spPr/>
        <p:txBody>
          <a:bodyPr/>
          <a:lstStyle/>
          <a:p>
            <a:r>
              <a:rPr lang="en-US" dirty="0" smtClean="0"/>
              <a:t>SFX Art Smart</a:t>
            </a:r>
          </a:p>
          <a:p>
            <a:r>
              <a:rPr lang="en-US" dirty="0" smtClean="0"/>
              <a:t>4</a:t>
            </a:r>
            <a:r>
              <a:rPr lang="en-US" baseline="30000" dirty="0" smtClean="0"/>
              <a:t>th</a:t>
            </a:r>
            <a:r>
              <a:rPr lang="en-US" dirty="0" smtClean="0"/>
              <a:t> Grade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2517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Art project</a:t>
            </a:r>
            <a:endParaRPr lang="en-US" dirty="0"/>
          </a:p>
        </p:txBody>
      </p:sp>
      <p:sp>
        <p:nvSpPr>
          <p:cNvPr id="5" name="Subtitle 4"/>
          <p:cNvSpPr>
            <a:spLocks noGrp="1"/>
          </p:cNvSpPr>
          <p:nvPr>
            <p:ph type="subTitle" idx="1"/>
          </p:nvPr>
        </p:nvSpPr>
        <p:spPr/>
        <p:txBody>
          <a:bodyPr/>
          <a:lstStyle/>
          <a:p>
            <a:r>
              <a:rPr lang="en-US" dirty="0" smtClean="0"/>
              <a:t>Day of the dead</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9439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731178"/>
            <a:ext cx="5518468" cy="5336316"/>
          </a:xfrm>
        </p:spPr>
        <p:txBody>
          <a:bodyPr anchor="t" anchorCtr="0"/>
          <a:lstStyle/>
          <a:p>
            <a:r>
              <a:rPr lang="en-US" dirty="0" smtClean="0"/>
              <a:t>Lets Make a </a:t>
            </a:r>
            <a:br>
              <a:rPr lang="en-US" dirty="0" smtClean="0"/>
            </a:br>
            <a:r>
              <a:rPr lang="en-US" dirty="0" smtClean="0"/>
              <a:t>Calaveras (Skull</a:t>
            </a:r>
            <a:r>
              <a:rPr lang="en-US" dirty="0" smtClean="0"/>
              <a:t>)</a:t>
            </a:r>
            <a:br>
              <a:rPr lang="en-US" dirty="0" smtClean="0"/>
            </a:br>
            <a:r>
              <a:rPr lang="en-US" dirty="0" smtClean="0"/>
              <a:t/>
            </a:r>
            <a:br>
              <a:rPr lang="en-US" dirty="0" smtClean="0"/>
            </a:br>
            <a:r>
              <a:rPr lang="en-US" sz="2000" dirty="0" smtClean="0"/>
              <a:t>Cut Paper plates in Skull shape.</a:t>
            </a:r>
            <a:br>
              <a:rPr lang="en-US" sz="2000" dirty="0" smtClean="0"/>
            </a:br>
            <a:r>
              <a:rPr lang="en-US" sz="2000" dirty="0" smtClean="0"/>
              <a:t/>
            </a:r>
            <a:br>
              <a:rPr lang="en-US" sz="2000" dirty="0" smtClean="0"/>
            </a:br>
            <a:r>
              <a:rPr lang="en-US" sz="2000" dirty="0" smtClean="0"/>
              <a:t>Color LARGE Eyes And heart shape for nose space.</a:t>
            </a:r>
            <a:br>
              <a:rPr lang="en-US" sz="2000" dirty="0" smtClean="0"/>
            </a:br>
            <a:r>
              <a:rPr lang="en-US" sz="2000" dirty="0" smtClean="0"/>
              <a:t/>
            </a:r>
            <a:br>
              <a:rPr lang="en-US" sz="2000" dirty="0" smtClean="0"/>
            </a:br>
            <a:r>
              <a:rPr lang="en-US" sz="2000" dirty="0" smtClean="0"/>
              <a:t>Color with lots of detail and bright colors.</a:t>
            </a:r>
            <a:endParaRPr lang="en-US" sz="2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609919" y="351049"/>
            <a:ext cx="4253550" cy="6380327"/>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6805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Los Dias de los </a:t>
            </a:r>
            <a:r>
              <a:rPr lang="en-US" dirty="0" err="1" smtClean="0"/>
              <a:t>Muertos</a:t>
            </a:r>
            <a:r>
              <a:rPr lang="en-US" dirty="0" smtClean="0"/>
              <a:t>, Mexican Days of the Dead</a:t>
            </a:r>
            <a:endParaRPr lang="en-US" dirty="0"/>
          </a:p>
        </p:txBody>
      </p:sp>
      <p:sp>
        <p:nvSpPr>
          <p:cNvPr id="6" name="TextBox 5"/>
          <p:cNvSpPr txBox="1"/>
          <p:nvPr/>
        </p:nvSpPr>
        <p:spPr>
          <a:xfrm>
            <a:off x="4857162" y="2225986"/>
            <a:ext cx="7122092" cy="4093428"/>
          </a:xfrm>
          <a:prstGeom prst="rect">
            <a:avLst/>
          </a:prstGeom>
          <a:noFill/>
        </p:spPr>
        <p:txBody>
          <a:bodyPr wrap="square" rtlCol="0">
            <a:spAutoFit/>
          </a:bodyPr>
          <a:lstStyle/>
          <a:p>
            <a:r>
              <a:rPr lang="en-US" sz="2000" dirty="0" smtClean="0">
                <a:solidFill>
                  <a:schemeClr val="accent5"/>
                </a:solidFill>
              </a:rPr>
              <a:t>Celebrated</a:t>
            </a:r>
            <a:r>
              <a:rPr lang="en-US" sz="2000" dirty="0" smtClean="0">
                <a:solidFill>
                  <a:schemeClr val="accent5"/>
                </a:solidFill>
              </a:rPr>
              <a:t> on </a:t>
            </a:r>
            <a:r>
              <a:rPr lang="en-US" sz="2000" dirty="0" smtClean="0">
                <a:solidFill>
                  <a:schemeClr val="accent5"/>
                </a:solidFill>
              </a:rPr>
              <a:t>November 1 – All Saints Day &amp;</a:t>
            </a:r>
          </a:p>
          <a:p>
            <a:r>
              <a:rPr lang="en-US" sz="2000" dirty="0" smtClean="0">
                <a:solidFill>
                  <a:schemeClr val="accent5"/>
                </a:solidFill>
              </a:rPr>
              <a:t>November 2 – All Souls Day</a:t>
            </a:r>
          </a:p>
          <a:p>
            <a:endParaRPr lang="en-US" sz="2000" dirty="0"/>
          </a:p>
          <a:p>
            <a:r>
              <a:rPr lang="en-US" sz="2000" dirty="0" smtClean="0"/>
              <a:t>It is a joyful time of remembrance, family reunion and feasting! </a:t>
            </a:r>
            <a:endParaRPr lang="en-US" sz="2000" dirty="0" smtClean="0"/>
          </a:p>
          <a:p>
            <a:endParaRPr lang="en-US" sz="2000" dirty="0"/>
          </a:p>
          <a:p>
            <a:r>
              <a:rPr lang="en-US" sz="2000" dirty="0" smtClean="0"/>
              <a:t>Relatives </a:t>
            </a:r>
            <a:r>
              <a:rPr lang="en-US" sz="2000" dirty="0" smtClean="0"/>
              <a:t>and friends gather together to honor their loved ones who have died.</a:t>
            </a:r>
          </a:p>
          <a:p>
            <a:endParaRPr lang="en-US" sz="2000" dirty="0" smtClean="0"/>
          </a:p>
          <a:p>
            <a:r>
              <a:rPr lang="en-US" sz="2000" dirty="0" smtClean="0"/>
              <a:t>Los </a:t>
            </a:r>
            <a:r>
              <a:rPr lang="en-US" sz="2000" dirty="0" smtClean="0">
                <a:effectLst/>
              </a:rPr>
              <a:t>Dias </a:t>
            </a:r>
            <a:r>
              <a:rPr lang="en-US" sz="2000" dirty="0" smtClean="0">
                <a:effectLst/>
              </a:rPr>
              <a:t>de los </a:t>
            </a:r>
            <a:r>
              <a:rPr lang="en-US" sz="2000" dirty="0" err="1" smtClean="0">
                <a:effectLst/>
              </a:rPr>
              <a:t>Muertos</a:t>
            </a:r>
            <a:r>
              <a:rPr lang="en-US" sz="2000" dirty="0" smtClean="0">
                <a:effectLst/>
              </a:rPr>
              <a:t> originated centuries ago in Mexico, where it is still widely celebrated to this day. The holiday is a blend of</a:t>
            </a:r>
            <a:r>
              <a:rPr lang="en-US" sz="2000" dirty="0" smtClean="0">
                <a:effectLst/>
              </a:rPr>
              <a:t> </a:t>
            </a:r>
          </a:p>
          <a:p>
            <a:r>
              <a:rPr lang="en-US" sz="2000" dirty="0" smtClean="0">
                <a:effectLst/>
              </a:rPr>
              <a:t>pre</a:t>
            </a:r>
            <a:r>
              <a:rPr lang="en-US" sz="2000" dirty="0" smtClean="0">
                <a:effectLst/>
              </a:rPr>
              <a:t>-Hispanic indigenous beliefs and Spanish Catholic beliefs.</a:t>
            </a:r>
            <a:endParaRPr lang="en-US" sz="2000" dirty="0" smtClean="0"/>
          </a:p>
          <a:p>
            <a:endParaRPr lang="en-US" sz="2000" dirty="0"/>
          </a:p>
          <a:p>
            <a:r>
              <a:rPr lang="en-US" sz="2000" dirty="0" smtClean="0"/>
              <a:t>It is a celebration!</a:t>
            </a:r>
          </a:p>
        </p:txBody>
      </p:sp>
      <p:pic>
        <p:nvPicPr>
          <p:cNvPr id="7" name="Picture 6" descr="SkullPic.jpg"/>
          <p:cNvPicPr>
            <a:picLocks noChangeAspect="1"/>
          </p:cNvPicPr>
          <p:nvPr/>
        </p:nvPicPr>
        <p:blipFill>
          <a:blip r:embed="rId3"/>
          <a:stretch>
            <a:fillRect/>
          </a:stretch>
        </p:blipFill>
        <p:spPr>
          <a:xfrm>
            <a:off x="622263" y="2441669"/>
            <a:ext cx="3956304" cy="344119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4017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1024127" y="471509"/>
            <a:ext cx="5864841" cy="1737360"/>
          </a:xfrm>
        </p:spPr>
        <p:txBody>
          <a:bodyPr/>
          <a:lstStyle/>
          <a:p>
            <a:r>
              <a:rPr lang="en-US" dirty="0" smtClean="0"/>
              <a:t>Day of the Dead</a:t>
            </a:r>
            <a:endParaRPr lang="en-US" dirty="0"/>
          </a:p>
        </p:txBody>
      </p:sp>
      <p:pic>
        <p:nvPicPr>
          <p:cNvPr id="1026" name="Picture 2" descr="http://belladia.typepad.com/.a/6a00d8341cc08553ef019b007d20f9970b-800wi"/>
          <p:cNvPicPr>
            <a:picLocks noGrp="1" noChangeAspect="1" noChangeArrowheads="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bwMode="auto">
          <a:xfrm>
            <a:off x="6663999" y="1965142"/>
            <a:ext cx="5080000" cy="3403600"/>
          </a:xfrm>
          <a:prstGeom prst="rect">
            <a:avLst/>
          </a:prstGeom>
          <a:ln>
            <a:noFill/>
          </a:ln>
          <a:effectLst>
            <a:softEdge rad="112500"/>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Text Placeholder 4"/>
          <p:cNvSpPr>
            <a:spLocks noGrp="1"/>
          </p:cNvSpPr>
          <p:nvPr>
            <p:ph type="body" sz="half" idx="2"/>
          </p:nvPr>
        </p:nvSpPr>
        <p:spPr>
          <a:xfrm>
            <a:off x="692745" y="2090912"/>
            <a:ext cx="5683079" cy="3928888"/>
          </a:xfrm>
        </p:spPr>
        <p:txBody>
          <a:bodyPr>
            <a:normAutofit/>
          </a:bodyPr>
          <a:lstStyle/>
          <a:p>
            <a:r>
              <a:rPr lang="en-US" sz="2400" dirty="0" smtClean="0"/>
              <a:t>The </a:t>
            </a:r>
            <a:r>
              <a:rPr lang="en-US" sz="2400" dirty="0"/>
              <a:t>Day of the Dead is a time of </a:t>
            </a:r>
            <a:r>
              <a:rPr lang="en-US" sz="2400" dirty="0">
                <a:solidFill>
                  <a:schemeClr val="accent5"/>
                </a:solidFill>
              </a:rPr>
              <a:t>celebration and remembrance </a:t>
            </a:r>
            <a:r>
              <a:rPr lang="en-US" sz="2400" dirty="0"/>
              <a:t>of loved ones who have passed away, </a:t>
            </a:r>
            <a:r>
              <a:rPr lang="en-US" sz="2400" dirty="0">
                <a:solidFill>
                  <a:schemeClr val="accent5"/>
                </a:solidFill>
              </a:rPr>
              <a:t>much like Memorial Day in the United States.</a:t>
            </a:r>
            <a:r>
              <a:rPr lang="en-US" sz="2400" dirty="0" smtClean="0">
                <a:solidFill>
                  <a:schemeClr val="accent5"/>
                </a:solidFill>
              </a:rPr>
              <a:t> </a:t>
            </a:r>
            <a:endParaRPr lang="en-US" sz="2400" dirty="0" smtClean="0">
              <a:solidFill>
                <a:schemeClr val="accent5"/>
              </a:solidFill>
            </a:endParaRPr>
          </a:p>
          <a:p>
            <a:r>
              <a:rPr lang="en-US" sz="2400" dirty="0" smtClean="0"/>
              <a:t>Death is not seen as a fearful ending to life, but as a blessing. Death is less difficult then life and it is a time for joyful meetings with loved ones who have passed away.</a:t>
            </a:r>
          </a:p>
          <a:p>
            <a:endParaRPr lang="en-US" sz="2400" dirty="0" smtClean="0"/>
          </a:p>
          <a:p>
            <a:endParaRPr lang="en-US" sz="2400" dirty="0" smtClean="0"/>
          </a:p>
          <a:p>
            <a:endParaRPr lang="en-US" sz="2400" dirty="0" smtClean="0">
              <a:solidFill>
                <a:schemeClr val="accent5"/>
              </a:solidFill>
            </a:endParaRPr>
          </a:p>
          <a:p>
            <a:endParaRPr lang="en-US" sz="2400" dirty="0">
              <a:solidFill>
                <a:schemeClr val="accent5"/>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1495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471509"/>
            <a:ext cx="7673677" cy="1737360"/>
          </a:xfrm>
        </p:spPr>
        <p:txBody>
          <a:bodyPr/>
          <a:lstStyle/>
          <a:p>
            <a:r>
              <a:rPr lang="en-US" dirty="0" smtClean="0"/>
              <a:t>Day of the </a:t>
            </a:r>
            <a:r>
              <a:rPr lang="en-US" dirty="0"/>
              <a:t>D</a:t>
            </a:r>
            <a:r>
              <a:rPr lang="en-US" dirty="0" smtClean="0"/>
              <a:t>ead </a:t>
            </a:r>
            <a:r>
              <a:rPr lang="en-US" dirty="0" smtClean="0">
                <a:solidFill>
                  <a:srgbClr val="FFC000"/>
                </a:solidFill>
              </a:rPr>
              <a:t>Beliefs</a:t>
            </a:r>
            <a:endParaRPr lang="en-US" dirty="0">
              <a:solidFill>
                <a:srgbClr val="FFC00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151576" y="2069765"/>
            <a:ext cx="5375098" cy="3983545"/>
          </a:xfrm>
          <a:prstGeom prst="roundRect">
            <a:avLst>
              <a:gd name="adj" fmla="val 8594"/>
            </a:avLst>
          </a:prstGeom>
          <a:solidFill>
            <a:srgbClr val="FFFFFF">
              <a:shade val="85000"/>
            </a:srgbClr>
          </a:solidFill>
          <a:ln>
            <a:noFill/>
          </a:ln>
          <a:effectLst/>
        </p:spPr>
      </p:pic>
      <p:sp>
        <p:nvSpPr>
          <p:cNvPr id="4" name="Text Placeholder 3"/>
          <p:cNvSpPr>
            <a:spLocks noGrp="1"/>
          </p:cNvSpPr>
          <p:nvPr>
            <p:ph type="body" sz="half" idx="2"/>
          </p:nvPr>
        </p:nvSpPr>
        <p:spPr>
          <a:xfrm>
            <a:off x="744060" y="2257506"/>
            <a:ext cx="5054476" cy="3762294"/>
          </a:xfrm>
        </p:spPr>
        <p:txBody>
          <a:bodyPr>
            <a:normAutofit fontScale="92500"/>
          </a:bodyPr>
          <a:lstStyle/>
          <a:p>
            <a:r>
              <a:rPr lang="en-US" sz="2400" dirty="0"/>
              <a:t>During the days of the Dead, some believe that the </a:t>
            </a:r>
            <a:r>
              <a:rPr lang="en-US" sz="2400" dirty="0">
                <a:solidFill>
                  <a:srgbClr val="FFC000"/>
                </a:solidFill>
              </a:rPr>
              <a:t>souls of the departed </a:t>
            </a:r>
            <a:r>
              <a:rPr lang="en-US" sz="2400" dirty="0"/>
              <a:t>return to earth to visit with and to </a:t>
            </a:r>
            <a:r>
              <a:rPr lang="en-US" sz="2400" dirty="0">
                <a:solidFill>
                  <a:srgbClr val="FFC000"/>
                </a:solidFill>
              </a:rPr>
              <a:t>provide council </a:t>
            </a:r>
            <a:r>
              <a:rPr lang="en-US" sz="2400" dirty="0"/>
              <a:t>or </a:t>
            </a:r>
            <a:r>
              <a:rPr lang="en-US" sz="2400" dirty="0">
                <a:solidFill>
                  <a:srgbClr val="FFC000"/>
                </a:solidFill>
              </a:rPr>
              <a:t>give advice </a:t>
            </a:r>
            <a:r>
              <a:rPr lang="en-US" sz="2400" dirty="0"/>
              <a:t>to family and loved ones.  </a:t>
            </a:r>
            <a:endParaRPr lang="en-US" sz="2400" dirty="0" smtClean="0"/>
          </a:p>
          <a:p>
            <a:endParaRPr lang="en-US" sz="2400" dirty="0"/>
          </a:p>
          <a:p>
            <a:r>
              <a:rPr lang="en-US" sz="2400" dirty="0" smtClean="0"/>
              <a:t>There </a:t>
            </a:r>
            <a:r>
              <a:rPr lang="en-US" sz="2400" dirty="0"/>
              <a:t>is a belief that this is true every day, but that November 2</a:t>
            </a:r>
            <a:r>
              <a:rPr lang="en-US" sz="2400" baseline="30000" dirty="0"/>
              <a:t>nd</a:t>
            </a:r>
            <a:r>
              <a:rPr lang="en-US" sz="2400" dirty="0"/>
              <a:t> is the day </a:t>
            </a:r>
            <a:r>
              <a:rPr lang="en-US" sz="2400" b="1" dirty="0"/>
              <a:t>set aside to remember and honor those who have past.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277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1024127" y="471509"/>
            <a:ext cx="6320255" cy="1737360"/>
          </a:xfrm>
        </p:spPr>
        <p:txBody>
          <a:bodyPr/>
          <a:lstStyle/>
          <a:p>
            <a:r>
              <a:rPr lang="en-US" dirty="0" smtClean="0"/>
              <a:t>Day of the </a:t>
            </a:r>
            <a:r>
              <a:rPr lang="en-US" dirty="0"/>
              <a:t>D</a:t>
            </a:r>
            <a:r>
              <a:rPr lang="en-US" dirty="0" smtClean="0"/>
              <a:t>ead </a:t>
            </a:r>
            <a:r>
              <a:rPr lang="en-US" dirty="0" err="1" smtClean="0"/>
              <a:t>Traditions_</a:t>
            </a:r>
            <a:r>
              <a:rPr lang="en-US" dirty="0" err="1" smtClean="0">
                <a:solidFill>
                  <a:schemeClr val="accent5"/>
                </a:solidFill>
              </a:rPr>
              <a:t>AltArs</a:t>
            </a:r>
            <a:endParaRPr lang="en-US" dirty="0">
              <a:solidFill>
                <a:schemeClr val="accent5"/>
              </a:solidFill>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375561" y="2040136"/>
            <a:ext cx="3588322" cy="3992008"/>
          </a:xfrm>
        </p:spPr>
      </p:pic>
      <p:sp>
        <p:nvSpPr>
          <p:cNvPr id="7" name="Text Placeholder 6"/>
          <p:cNvSpPr>
            <a:spLocks noGrp="1"/>
          </p:cNvSpPr>
          <p:nvPr>
            <p:ph type="body" sz="half" idx="2"/>
          </p:nvPr>
        </p:nvSpPr>
        <p:spPr>
          <a:xfrm>
            <a:off x="667705" y="1926077"/>
            <a:ext cx="7309021" cy="4786008"/>
          </a:xfrm>
        </p:spPr>
        <p:txBody>
          <a:bodyPr>
            <a:normAutofit fontScale="92500" lnSpcReduction="10000"/>
          </a:bodyPr>
          <a:lstStyle/>
          <a:p>
            <a:r>
              <a:rPr lang="en-US" sz="1800" dirty="0"/>
              <a:t>During the days of the dead, the family often takes the opportunity to visit the gravesite and pull weeds, clean any debris and decorate the graves of loved ones.  </a:t>
            </a:r>
            <a:endParaRPr lang="en-US" sz="1800" dirty="0" smtClean="0"/>
          </a:p>
          <a:p>
            <a:pPr marL="285750" indent="-285750">
              <a:lnSpc>
                <a:spcPct val="120000"/>
              </a:lnSpc>
              <a:buFont typeface="Arial" panose="020B0604020202020204" pitchFamily="34" charset="0"/>
              <a:buChar char="•"/>
            </a:pPr>
            <a:r>
              <a:rPr lang="en-US" sz="1800" dirty="0" smtClean="0"/>
              <a:t>candles  and flowers </a:t>
            </a:r>
            <a:endParaRPr lang="en-US" sz="1800" dirty="0" smtClean="0"/>
          </a:p>
          <a:p>
            <a:pPr marL="285750" indent="-285750">
              <a:lnSpc>
                <a:spcPct val="120000"/>
              </a:lnSpc>
              <a:buFont typeface="Arial" panose="020B0604020202020204" pitchFamily="34" charset="0"/>
              <a:buChar char="•"/>
            </a:pPr>
            <a:r>
              <a:rPr lang="en-US" sz="1800" dirty="0" smtClean="0"/>
              <a:t>favorite </a:t>
            </a:r>
            <a:r>
              <a:rPr lang="en-US" sz="1800" dirty="0"/>
              <a:t>foods of the deceased are placed on the grave </a:t>
            </a:r>
            <a:endParaRPr lang="en-US" sz="1800" dirty="0" smtClean="0"/>
          </a:p>
          <a:p>
            <a:pPr marL="285750" indent="-285750">
              <a:lnSpc>
                <a:spcPct val="120000"/>
              </a:lnSpc>
              <a:buFont typeface="Arial" panose="020B0604020202020204" pitchFamily="34" charset="0"/>
              <a:buChar char="•"/>
            </a:pPr>
            <a:r>
              <a:rPr lang="en-US" sz="1800" dirty="0" smtClean="0"/>
              <a:t>family </a:t>
            </a:r>
            <a:r>
              <a:rPr lang="en-US" sz="1800" dirty="0"/>
              <a:t>visits, eats, sings and tells favorite stories about those who have passed.  </a:t>
            </a:r>
          </a:p>
          <a:p>
            <a:r>
              <a:rPr lang="en-US" sz="1800" dirty="0"/>
              <a:t>	</a:t>
            </a:r>
            <a:endParaRPr lang="en-US" sz="1800" dirty="0" smtClean="0"/>
          </a:p>
          <a:p>
            <a:r>
              <a:rPr lang="en-US" sz="2100" b="1" dirty="0" smtClean="0"/>
              <a:t>In the United </a:t>
            </a:r>
            <a:r>
              <a:rPr lang="en-US" sz="2100" b="1" dirty="0"/>
              <a:t>States </a:t>
            </a:r>
            <a:r>
              <a:rPr lang="en-US" sz="2100" b="1" dirty="0" smtClean="0"/>
              <a:t>the </a:t>
            </a:r>
            <a:r>
              <a:rPr lang="en-US" sz="2100" b="1" dirty="0"/>
              <a:t>tradition has been adapted.  </a:t>
            </a:r>
            <a:endParaRPr lang="en-US" sz="2100" b="1" dirty="0" smtClean="0"/>
          </a:p>
          <a:p>
            <a:pPr marL="285750" indent="-285750">
              <a:buFont typeface="Arial" panose="020B0604020202020204" pitchFamily="34" charset="0"/>
              <a:buChar char="•"/>
            </a:pPr>
            <a:r>
              <a:rPr lang="en-US" sz="1800" dirty="0" smtClean="0"/>
              <a:t>Altars are usually decorated with flowers, candles,</a:t>
            </a:r>
            <a:r>
              <a:rPr lang="en-US" sz="1800" dirty="0" smtClean="0"/>
              <a:t> Pan de les </a:t>
            </a:r>
            <a:r>
              <a:rPr lang="en-US" sz="1800" dirty="0" err="1" smtClean="0"/>
              <a:t>Muertos</a:t>
            </a:r>
            <a:r>
              <a:rPr lang="en-US" sz="1800" dirty="0" smtClean="0"/>
              <a:t> (bread of the dead)</a:t>
            </a:r>
            <a:r>
              <a:rPr lang="en-US" sz="1800" dirty="0" smtClean="0"/>
              <a:t> </a:t>
            </a:r>
            <a:r>
              <a:rPr lang="en-US" sz="1800" dirty="0" smtClean="0"/>
              <a:t>ceramic skulls, and most importantly pictures of loved ones.</a:t>
            </a:r>
            <a:endParaRPr lang="en-US" sz="1800" dirty="0" smtClean="0"/>
          </a:p>
          <a:p>
            <a:pPr marL="285750" indent="-285750">
              <a:buFont typeface="Arial" panose="020B0604020202020204" pitchFamily="34" charset="0"/>
              <a:buChar char="•"/>
            </a:pPr>
            <a:r>
              <a:rPr lang="en-US" sz="1800" dirty="0" smtClean="0"/>
              <a:t>C</a:t>
            </a:r>
            <a:r>
              <a:rPr lang="en-US" sz="1800" dirty="0" smtClean="0"/>
              <a:t>ommunities often host </a:t>
            </a:r>
            <a:r>
              <a:rPr lang="en-US" sz="1800" dirty="0"/>
              <a:t>a variety of events</a:t>
            </a:r>
            <a:r>
              <a:rPr lang="en-US" sz="1800" dirty="0" smtClean="0"/>
              <a:t>.</a:t>
            </a:r>
            <a:r>
              <a:rPr lang="en-US" sz="1800" dirty="0" smtClean="0"/>
              <a:t> </a:t>
            </a:r>
          </a:p>
          <a:p>
            <a:endParaRPr lang="en-US" sz="1800" dirty="0" smtClean="0"/>
          </a:p>
          <a:p>
            <a:r>
              <a:rPr lang="en-US" sz="1800" b="1" dirty="0" smtClean="0">
                <a:solidFill>
                  <a:schemeClr val="accent5"/>
                </a:solidFill>
              </a:rPr>
              <a:t>All </a:t>
            </a:r>
            <a:r>
              <a:rPr lang="en-US" sz="1800" b="1" dirty="0">
                <a:solidFill>
                  <a:schemeClr val="accent5"/>
                </a:solidFill>
              </a:rPr>
              <a:t>carry the same message, celebrating the day of the dead is a true celebration of life.</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14692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877586" y="5011449"/>
            <a:ext cx="3314414" cy="1463040"/>
          </a:xfrm>
        </p:spPr>
        <p:txBody>
          <a:bodyPr/>
          <a:lstStyle/>
          <a:p>
            <a:pPr algn="l"/>
            <a:r>
              <a:rPr lang="en-US" dirty="0" err="1" smtClean="0">
                <a:solidFill>
                  <a:schemeClr val="accent5"/>
                </a:solidFill>
              </a:rPr>
              <a:t>AltArs</a:t>
            </a:r>
            <a:endParaRPr lang="en-US" dirty="0">
              <a:solidFill>
                <a:schemeClr val="accent5"/>
              </a:solidFill>
            </a:endParaRPr>
          </a:p>
        </p:txBody>
      </p:sp>
      <p:sp>
        <p:nvSpPr>
          <p:cNvPr id="4" name="Text Placeholder 3"/>
          <p:cNvSpPr>
            <a:spLocks noGrp="1"/>
          </p:cNvSpPr>
          <p:nvPr>
            <p:ph type="body" sz="half" idx="2"/>
          </p:nvPr>
        </p:nvSpPr>
        <p:spPr>
          <a:xfrm>
            <a:off x="295058" y="4900175"/>
            <a:ext cx="7966574" cy="1770220"/>
          </a:xfrm>
        </p:spPr>
        <p:txBody>
          <a:bodyPr>
            <a:normAutofit fontScale="62500" lnSpcReduction="20000"/>
          </a:bodyPr>
          <a:lstStyle/>
          <a:p>
            <a:r>
              <a:rPr lang="en-US" sz="2200" dirty="0" smtClean="0"/>
              <a:t>Food placed on the altar consists of the loved ones favorite dishes and treats. </a:t>
            </a:r>
          </a:p>
          <a:p>
            <a:r>
              <a:rPr lang="en-US" sz="2200" dirty="0" smtClean="0"/>
              <a:t> </a:t>
            </a:r>
          </a:p>
          <a:p>
            <a:r>
              <a:rPr lang="en-US" sz="2200" dirty="0" smtClean="0"/>
              <a:t>Drinks should be placed</a:t>
            </a:r>
            <a:r>
              <a:rPr lang="en-US" sz="2200" dirty="0" smtClean="0"/>
              <a:t> on </a:t>
            </a:r>
            <a:r>
              <a:rPr lang="en-US" sz="2200" dirty="0" smtClean="0"/>
              <a:t>the altar to quench the thirst of the dead after their long journey back home</a:t>
            </a:r>
          </a:p>
          <a:p>
            <a:endParaRPr lang="en-US" sz="2200" dirty="0" smtClean="0"/>
          </a:p>
          <a:p>
            <a:r>
              <a:rPr lang="en-US" sz="2200" dirty="0" smtClean="0"/>
              <a:t>Salt is considered the spice of life and is </a:t>
            </a:r>
            <a:r>
              <a:rPr lang="en-US" sz="2200" dirty="0" smtClean="0"/>
              <a:t>one of </a:t>
            </a:r>
            <a:r>
              <a:rPr lang="en-US" sz="2200" dirty="0" smtClean="0"/>
              <a:t>the staples that are often left at the altar.  </a:t>
            </a:r>
          </a:p>
          <a:p>
            <a:endParaRPr lang="en-US" sz="2200" dirty="0" smtClean="0"/>
          </a:p>
          <a:p>
            <a:r>
              <a:rPr lang="en-US" sz="2200" dirty="0" smtClean="0"/>
              <a:t>The scents of marigolds</a:t>
            </a:r>
            <a:r>
              <a:rPr lang="en-US" sz="2200" dirty="0" smtClean="0"/>
              <a:t> and incense are </a:t>
            </a:r>
            <a:r>
              <a:rPr lang="en-US" sz="2200" dirty="0" smtClean="0"/>
              <a:t>thought to be most beloved by the spirits of the dead and invite them back home.  </a:t>
            </a:r>
          </a:p>
          <a:p>
            <a:endParaRPr lang="en-US"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2204" b="22204"/>
          <a:stretch>
            <a:fillRect/>
          </a:stretch>
        </p:blipFill>
        <p:spPr>
          <a:xfrm>
            <a:off x="0" y="0"/>
            <a:ext cx="12188952" cy="454281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7614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Calavera</a:t>
            </a:r>
            <a:r>
              <a:rPr lang="en-US" dirty="0" smtClean="0"/>
              <a:t> - </a:t>
            </a:r>
            <a:r>
              <a:rPr lang="en-US" dirty="0" smtClean="0">
                <a:solidFill>
                  <a:srgbClr val="FFC000"/>
                </a:solidFill>
              </a:rPr>
              <a:t>Skulls</a:t>
            </a:r>
            <a:endParaRPr lang="en-US" dirty="0">
              <a:solidFill>
                <a:srgbClr val="FFC000"/>
              </a:solidFill>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351103" y="507423"/>
            <a:ext cx="4519831" cy="2757097"/>
          </a:xfrm>
        </p:spPr>
      </p:pic>
      <p:sp>
        <p:nvSpPr>
          <p:cNvPr id="7" name="Text Placeholder 6"/>
          <p:cNvSpPr>
            <a:spLocks noGrp="1"/>
          </p:cNvSpPr>
          <p:nvPr>
            <p:ph type="body" sz="half" idx="2"/>
          </p:nvPr>
        </p:nvSpPr>
        <p:spPr/>
        <p:txBody>
          <a:bodyPr>
            <a:normAutofit/>
          </a:bodyPr>
          <a:lstStyle/>
          <a:p>
            <a:r>
              <a:rPr lang="en-US" sz="2000" dirty="0"/>
              <a:t>Sugar skulls </a:t>
            </a:r>
            <a:r>
              <a:rPr lang="en-US" sz="2000" dirty="0" smtClean="0"/>
              <a:t>represent </a:t>
            </a:r>
            <a:r>
              <a:rPr lang="en-US" sz="2000" dirty="0"/>
              <a:t>a departed soul,</a:t>
            </a:r>
            <a:r>
              <a:rPr lang="en-US" sz="2000" dirty="0" smtClean="0"/>
              <a:t> and have their </a:t>
            </a:r>
            <a:r>
              <a:rPr lang="en-US" sz="2000" dirty="0"/>
              <a:t>name written on the </a:t>
            </a:r>
            <a:r>
              <a:rPr lang="en-US" sz="2000" dirty="0" smtClean="0"/>
              <a:t>forehead</a:t>
            </a:r>
            <a:r>
              <a:rPr lang="en-US" sz="2000" dirty="0" smtClean="0"/>
              <a:t>. These are placed on the </a:t>
            </a:r>
            <a:r>
              <a:rPr lang="en-US" sz="2000" dirty="0" smtClean="0"/>
              <a:t>gravestone </a:t>
            </a:r>
            <a:r>
              <a:rPr lang="en-US" sz="2000" dirty="0"/>
              <a:t>to honor the return of a particular spirit. </a:t>
            </a:r>
            <a:endParaRPr lang="en-US" sz="2000" dirty="0" smtClean="0"/>
          </a:p>
          <a:p>
            <a:endParaRPr lang="en-US" sz="2000" dirty="0"/>
          </a:p>
          <a:p>
            <a:r>
              <a:rPr lang="en-US" sz="2000" dirty="0" smtClean="0"/>
              <a:t>Sugar </a:t>
            </a:r>
            <a:r>
              <a:rPr lang="en-US" sz="2000" dirty="0"/>
              <a:t>skull art reflects the folk art style of big happy smiles, colorful icing and sparkly tin and glittery adornments.</a:t>
            </a:r>
          </a:p>
        </p:txBody>
      </p:sp>
      <p:pic>
        <p:nvPicPr>
          <p:cNvPr id="9" name="Picture 8"/>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351102" y="3363700"/>
            <a:ext cx="4519831" cy="303047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8613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Celebrations &amp; artwork</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21379" y="2215322"/>
            <a:ext cx="4251230" cy="2457211"/>
          </a:xfrm>
        </p:spPr>
      </p:pic>
      <p:pic>
        <p:nvPicPr>
          <p:cNvPr id="5" name="Picture 4"/>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806648" y="4918626"/>
            <a:ext cx="4733925" cy="18097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934239" y="2200614"/>
            <a:ext cx="3549926" cy="354992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763703" y="2397565"/>
            <a:ext cx="3776870" cy="2521061"/>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41310" y="4193186"/>
            <a:ext cx="3804037" cy="253519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7557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Mexican artist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312902" y="1872453"/>
            <a:ext cx="1752600" cy="2609850"/>
          </a:xfrm>
        </p:spPr>
      </p:pic>
      <p:sp>
        <p:nvSpPr>
          <p:cNvPr id="5" name="TextBox 4"/>
          <p:cNvSpPr txBox="1"/>
          <p:nvPr/>
        </p:nvSpPr>
        <p:spPr>
          <a:xfrm>
            <a:off x="792215" y="1715500"/>
            <a:ext cx="3041374" cy="369332"/>
          </a:xfrm>
          <a:prstGeom prst="rect">
            <a:avLst/>
          </a:prstGeom>
          <a:noFill/>
        </p:spPr>
        <p:txBody>
          <a:bodyPr wrap="square" rtlCol="0">
            <a:spAutoFit/>
          </a:bodyPr>
          <a:lstStyle/>
          <a:p>
            <a:r>
              <a:rPr lang="en-US" dirty="0" smtClean="0"/>
              <a:t>Frida </a:t>
            </a:r>
            <a:r>
              <a:rPr lang="en-US" dirty="0" err="1" smtClean="0"/>
              <a:t>Khalo</a:t>
            </a:r>
            <a:endParaRPr lang="en-US" dirty="0"/>
          </a:p>
        </p:txBody>
      </p:sp>
      <p:sp>
        <p:nvSpPr>
          <p:cNvPr id="6" name="TextBox 5"/>
          <p:cNvSpPr txBox="1"/>
          <p:nvPr/>
        </p:nvSpPr>
        <p:spPr>
          <a:xfrm>
            <a:off x="4778678" y="1743111"/>
            <a:ext cx="3041374" cy="369332"/>
          </a:xfrm>
          <a:prstGeom prst="rect">
            <a:avLst/>
          </a:prstGeom>
          <a:noFill/>
        </p:spPr>
        <p:txBody>
          <a:bodyPr wrap="square" rtlCol="0">
            <a:spAutoFit/>
          </a:bodyPr>
          <a:lstStyle/>
          <a:p>
            <a:r>
              <a:rPr lang="en-US" dirty="0" smtClean="0"/>
              <a:t>Diego Rivera</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230352" y="1900166"/>
            <a:ext cx="2933408" cy="220005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230352" y="4241862"/>
            <a:ext cx="3393574" cy="23466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14625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a="http://schemas.openxmlformats.org/drawingml/2006/main" xmlns="" name="Integral" id="{3577F8C9-A904-41D8-97D2-FD898F53F20E}" vid="{A41AC481-B287-49C8-90EF-C669597D2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555</TotalTime>
  <Words>762</Words>
  <Application>Microsoft Macintosh PowerPoint</Application>
  <PresentationFormat>Custom</PresentationFormat>
  <Paragraphs>68</Paragraphs>
  <Slides>11</Slides>
  <Notes>6</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Integral</vt:lpstr>
      <vt:lpstr>Day of the Dead</vt:lpstr>
      <vt:lpstr>Los Dias de los Muertos, Mexican Days of the Dead</vt:lpstr>
      <vt:lpstr>Day of the Dead</vt:lpstr>
      <vt:lpstr>Day of the Dead Beliefs</vt:lpstr>
      <vt:lpstr>Day of the Dead Traditions_AltArs</vt:lpstr>
      <vt:lpstr>AltArs</vt:lpstr>
      <vt:lpstr>Calavera - Skulls</vt:lpstr>
      <vt:lpstr>Community Celebrations &amp; artwork</vt:lpstr>
      <vt:lpstr>Mexican artist </vt:lpstr>
      <vt:lpstr>Art project</vt:lpstr>
      <vt:lpstr>Lets Make a  Calaveras (Skull)  Cut Paper plates in Skull shape.  Color LARGE Eyes And heart shape for nose space.  Color with lots of detail and bright colors.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of the Dead</dc:title>
  <dc:creator>Burgess, Lyn</dc:creator>
  <cp:lastModifiedBy>Bridget Weber</cp:lastModifiedBy>
  <cp:revision>13</cp:revision>
  <dcterms:created xsi:type="dcterms:W3CDTF">2017-11-17T18:31:46Z</dcterms:created>
  <dcterms:modified xsi:type="dcterms:W3CDTF">2017-11-18T01:07:49Z</dcterms:modified>
</cp:coreProperties>
</file>