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1" r:id="rId6"/>
    <p:sldId id="259" r:id="rId7"/>
    <p:sldId id="265" r:id="rId8"/>
    <p:sldId id="263"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466"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D01ECBC-DE5B-44AC-8910-113FF363A2B1}"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50D3E-7152-4EF1-9137-47A960B2796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15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01ECBC-DE5B-44AC-8910-113FF363A2B1}"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50D3E-7152-4EF1-9137-47A960B27966}" type="slidenum">
              <a:rPr lang="en-US" smtClean="0"/>
              <a:t>‹#›</a:t>
            </a:fld>
            <a:endParaRPr lang="en-US"/>
          </a:p>
        </p:txBody>
      </p:sp>
    </p:spTree>
    <p:extLst>
      <p:ext uri="{BB962C8B-B14F-4D97-AF65-F5344CB8AC3E}">
        <p14:creationId xmlns:p14="http://schemas.microsoft.com/office/powerpoint/2010/main" val="74207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01ECBC-DE5B-44AC-8910-113FF363A2B1}"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50D3E-7152-4EF1-9137-47A960B2796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80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01ECBC-DE5B-44AC-8910-113FF363A2B1}"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50D3E-7152-4EF1-9137-47A960B27966}" type="slidenum">
              <a:rPr lang="en-US" smtClean="0"/>
              <a:t>‹#›</a:t>
            </a:fld>
            <a:endParaRPr lang="en-US"/>
          </a:p>
        </p:txBody>
      </p:sp>
    </p:spTree>
    <p:extLst>
      <p:ext uri="{BB962C8B-B14F-4D97-AF65-F5344CB8AC3E}">
        <p14:creationId xmlns:p14="http://schemas.microsoft.com/office/powerpoint/2010/main" val="93793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01ECBC-DE5B-44AC-8910-113FF363A2B1}"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50D3E-7152-4EF1-9137-47A960B2796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19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01ECBC-DE5B-44AC-8910-113FF363A2B1}"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50D3E-7152-4EF1-9137-47A960B27966}" type="slidenum">
              <a:rPr lang="en-US" smtClean="0"/>
              <a:t>‹#›</a:t>
            </a:fld>
            <a:endParaRPr lang="en-US"/>
          </a:p>
        </p:txBody>
      </p:sp>
    </p:spTree>
    <p:extLst>
      <p:ext uri="{BB962C8B-B14F-4D97-AF65-F5344CB8AC3E}">
        <p14:creationId xmlns:p14="http://schemas.microsoft.com/office/powerpoint/2010/main" val="267360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01ECBC-DE5B-44AC-8910-113FF363A2B1}"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50D3E-7152-4EF1-9137-47A960B27966}" type="slidenum">
              <a:rPr lang="en-US" smtClean="0"/>
              <a:t>‹#›</a:t>
            </a:fld>
            <a:endParaRPr lang="en-US"/>
          </a:p>
        </p:txBody>
      </p:sp>
    </p:spTree>
    <p:extLst>
      <p:ext uri="{BB962C8B-B14F-4D97-AF65-F5344CB8AC3E}">
        <p14:creationId xmlns:p14="http://schemas.microsoft.com/office/powerpoint/2010/main" val="384789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01ECBC-DE5B-44AC-8910-113FF363A2B1}"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50D3E-7152-4EF1-9137-47A960B27966}" type="slidenum">
              <a:rPr lang="en-US" smtClean="0"/>
              <a:t>‹#›</a:t>
            </a:fld>
            <a:endParaRPr lang="en-US"/>
          </a:p>
        </p:txBody>
      </p:sp>
    </p:spTree>
    <p:extLst>
      <p:ext uri="{BB962C8B-B14F-4D97-AF65-F5344CB8AC3E}">
        <p14:creationId xmlns:p14="http://schemas.microsoft.com/office/powerpoint/2010/main" val="224020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1ECBC-DE5B-44AC-8910-113FF363A2B1}"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50D3E-7152-4EF1-9137-47A960B27966}" type="slidenum">
              <a:rPr lang="en-US" smtClean="0"/>
              <a:t>‹#›</a:t>
            </a:fld>
            <a:endParaRPr lang="en-US"/>
          </a:p>
        </p:txBody>
      </p:sp>
    </p:spTree>
    <p:extLst>
      <p:ext uri="{BB962C8B-B14F-4D97-AF65-F5344CB8AC3E}">
        <p14:creationId xmlns:p14="http://schemas.microsoft.com/office/powerpoint/2010/main" val="146659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1ECBC-DE5B-44AC-8910-113FF363A2B1}"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50D3E-7152-4EF1-9137-47A960B27966}" type="slidenum">
              <a:rPr lang="en-US" smtClean="0"/>
              <a:t>‹#›</a:t>
            </a:fld>
            <a:endParaRPr lang="en-US"/>
          </a:p>
        </p:txBody>
      </p:sp>
    </p:spTree>
    <p:extLst>
      <p:ext uri="{BB962C8B-B14F-4D97-AF65-F5344CB8AC3E}">
        <p14:creationId xmlns:p14="http://schemas.microsoft.com/office/powerpoint/2010/main" val="101228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1ECBC-DE5B-44AC-8910-113FF363A2B1}"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50D3E-7152-4EF1-9137-47A960B2796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91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01ECBC-DE5B-44AC-8910-113FF363A2B1}" type="datetimeFigureOut">
              <a:rPr lang="en-US" smtClean="0"/>
              <a:t>1/26/2019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4950D3E-7152-4EF1-9137-47A960B2796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9801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kids.kiddle.co/Koran" TargetMode="External"/><Relationship Id="rId2" Type="http://schemas.openxmlformats.org/officeDocument/2006/relationships/hyperlink" Target="https://kids.kiddle.co/Tile" TargetMode="Externa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rtimagepublications.com/pa_artist/shah-nameh/" TargetMode="External"/><Relationship Id="rId2" Type="http://schemas.openxmlformats.org/officeDocument/2006/relationships/image" Target="../media/image10.jpg"/><Relationship Id="rId1" Type="http://schemas.openxmlformats.org/officeDocument/2006/relationships/slideLayout" Target="../slideLayouts/slideLayout8.xml"/><Relationship Id="rId5" Type="http://schemas.openxmlformats.org/officeDocument/2006/relationships/hyperlink" Target="https://artimagepublications.com/pa_art_period/safavid-period/" TargetMode="External"/><Relationship Id="rId4" Type="http://schemas.openxmlformats.org/officeDocument/2006/relationships/hyperlink" Target="https://artimagepublications.com/pa_art_date/circa-1530-15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Islamic Art</a:t>
            </a:r>
            <a:endParaRPr lang="en-US" dirty="0"/>
          </a:p>
        </p:txBody>
      </p:sp>
      <p:sp>
        <p:nvSpPr>
          <p:cNvPr id="3" name="Subtitle 2"/>
          <p:cNvSpPr>
            <a:spLocks noGrp="1"/>
          </p:cNvSpPr>
          <p:nvPr>
            <p:ph type="subTitle" idx="1"/>
          </p:nvPr>
        </p:nvSpPr>
        <p:spPr/>
        <p:txBody>
          <a:bodyPr/>
          <a:lstStyle/>
          <a:p>
            <a:r>
              <a:rPr lang="en-US" dirty="0" smtClean="0"/>
              <a:t>Art Smart | 6</a:t>
            </a:r>
            <a:r>
              <a:rPr lang="en-US" baseline="30000" dirty="0" smtClean="0"/>
              <a:t>th</a:t>
            </a:r>
            <a:r>
              <a:rPr lang="en-US" dirty="0" smtClean="0"/>
              <a:t> grade</a:t>
            </a:r>
            <a:endParaRPr lang="en-US" dirty="0"/>
          </a:p>
        </p:txBody>
      </p:sp>
    </p:spTree>
    <p:extLst>
      <p:ext uri="{BB962C8B-B14F-4D97-AF65-F5344CB8AC3E}">
        <p14:creationId xmlns:p14="http://schemas.microsoft.com/office/powerpoint/2010/main" val="3113435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Zahhak</a:t>
            </a:r>
            <a:r>
              <a:rPr lang="en-US" sz="2400" dirty="0" smtClean="0"/>
              <a:t> </a:t>
            </a:r>
            <a:r>
              <a:rPr lang="en-US" sz="2400" dirty="0"/>
              <a:t>is Told His Fate", Folio 29v from the </a:t>
            </a:r>
            <a:r>
              <a:rPr lang="en-US" sz="2400" dirty="0" err="1"/>
              <a:t>Shahnama</a:t>
            </a:r>
            <a:r>
              <a:rPr lang="en-US" sz="2400" dirty="0"/>
              <a:t> </a:t>
            </a:r>
            <a:r>
              <a:rPr lang="en-US" sz="2400" dirty="0" smtClean="0"/>
              <a:t>(</a:t>
            </a:r>
            <a:r>
              <a:rPr lang="en-US" sz="2400" dirty="0"/>
              <a:t>Book of Kings) </a:t>
            </a:r>
            <a:r>
              <a:rPr lang="en-US" sz="2400" dirty="0" smtClean="0"/>
              <a:t>of Shah </a:t>
            </a:r>
            <a:r>
              <a:rPr lang="en-US" sz="2400" dirty="0" err="1"/>
              <a:t>Tahmasp</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8403" y="-934732"/>
            <a:ext cx="5674883" cy="8335203"/>
          </a:xfrm>
        </p:spPr>
      </p:pic>
      <p:sp>
        <p:nvSpPr>
          <p:cNvPr id="4" name="Text Placeholder 3"/>
          <p:cNvSpPr>
            <a:spLocks noGrp="1"/>
          </p:cNvSpPr>
          <p:nvPr>
            <p:ph type="body" sz="half" idx="2"/>
          </p:nvPr>
        </p:nvSpPr>
        <p:spPr>
          <a:xfrm>
            <a:off x="1024128" y="1992086"/>
            <a:ext cx="4389120" cy="4212771"/>
          </a:xfrm>
        </p:spPr>
        <p:txBody>
          <a:bodyPr>
            <a:normAutofit/>
          </a:bodyPr>
          <a:lstStyle/>
          <a:p>
            <a:r>
              <a:rPr lang="en-US" dirty="0"/>
              <a:t>The evil king </a:t>
            </a:r>
            <a:r>
              <a:rPr lang="en-US" dirty="0" err="1"/>
              <a:t>Zahhak</a:t>
            </a:r>
            <a:r>
              <a:rPr lang="en-US" dirty="0"/>
              <a:t> faints when his wise men reveal the meaning of his nightmare: </a:t>
            </a:r>
            <a:endParaRPr lang="en-US" dirty="0" smtClean="0"/>
          </a:p>
          <a:p>
            <a:r>
              <a:rPr lang="en-US" dirty="0" smtClean="0"/>
              <a:t>that </a:t>
            </a:r>
            <a:r>
              <a:rPr lang="en-US" dirty="0"/>
              <a:t>one </a:t>
            </a:r>
            <a:r>
              <a:rPr lang="en-US" dirty="0" err="1"/>
              <a:t>Faridun</a:t>
            </a:r>
            <a:r>
              <a:rPr lang="en-US" dirty="0"/>
              <a:t>, as yet unborn, will justly bring about his downfall and death. </a:t>
            </a:r>
            <a:endParaRPr lang="en-US" dirty="0" smtClean="0"/>
          </a:p>
          <a:p>
            <a:r>
              <a:rPr lang="en-US" dirty="0" smtClean="0"/>
              <a:t>The </a:t>
            </a:r>
            <a:r>
              <a:rPr lang="en-US" dirty="0"/>
              <a:t>logical disposition of figures in space reflects the influence of the late </a:t>
            </a:r>
            <a:r>
              <a:rPr lang="en-US" dirty="0" err="1"/>
              <a:t>Timurid</a:t>
            </a:r>
            <a:r>
              <a:rPr lang="en-US" dirty="0"/>
              <a:t> Herat School of painting, whereas the bending rosebush and snail-like clouds at the right derive from Turkmen painting as practiced at Tabriz. </a:t>
            </a:r>
            <a:endParaRPr lang="en-US" dirty="0" smtClean="0"/>
          </a:p>
          <a:p>
            <a:endParaRPr lang="en-US" dirty="0"/>
          </a:p>
          <a:p>
            <a:r>
              <a:rPr lang="en-US" dirty="0" smtClean="0"/>
              <a:t>The </a:t>
            </a:r>
            <a:r>
              <a:rPr lang="en-US" dirty="0"/>
              <a:t>animated characterizations, however, are typical of the work of Sultan Muhammad, head of the royal workshop.</a:t>
            </a:r>
          </a:p>
        </p:txBody>
      </p:sp>
    </p:spTree>
    <p:extLst>
      <p:ext uri="{BB962C8B-B14F-4D97-AF65-F5344CB8AC3E}">
        <p14:creationId xmlns:p14="http://schemas.microsoft.com/office/powerpoint/2010/main" val="4229221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843" y="509016"/>
            <a:ext cx="9720072" cy="1499616"/>
          </a:xfrm>
        </p:spPr>
        <p:txBody>
          <a:bodyPr/>
          <a:lstStyle/>
          <a:p>
            <a:r>
              <a:rPr lang="en-US" dirty="0"/>
              <a:t>Islamic </a:t>
            </a:r>
            <a:r>
              <a:rPr lang="en-US" dirty="0" smtClean="0"/>
              <a:t>Art – what is it?</a:t>
            </a:r>
            <a:endParaRPr lang="en-US" dirty="0"/>
          </a:p>
        </p:txBody>
      </p:sp>
      <p:pic>
        <p:nvPicPr>
          <p:cNvPr id="4" name="Content Placeholder 3"/>
          <p:cNvPicPr>
            <a:picLocks noGrp="1" noChangeAspect="1"/>
          </p:cNvPicPr>
          <p:nvPr>
            <p:ph idx="1"/>
          </p:nvPr>
        </p:nvPicPr>
        <p:blipFill>
          <a:blip r:embed="rId2"/>
          <a:stretch>
            <a:fillRect/>
          </a:stretch>
        </p:blipFill>
        <p:spPr>
          <a:xfrm>
            <a:off x="1024128" y="2084832"/>
            <a:ext cx="8509275" cy="4555171"/>
          </a:xfrm>
          <a:prstGeom prst="rect">
            <a:avLst/>
          </a:prstGeom>
        </p:spPr>
      </p:pic>
    </p:spTree>
    <p:extLst>
      <p:ext uri="{BB962C8B-B14F-4D97-AF65-F5344CB8AC3E}">
        <p14:creationId xmlns:p14="http://schemas.microsoft.com/office/powerpoint/2010/main" val="2246115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Islamic Art</a:t>
            </a:r>
          </a:p>
        </p:txBody>
      </p:sp>
      <p:pic>
        <p:nvPicPr>
          <p:cNvPr id="4" name="Picture 3"/>
          <p:cNvPicPr>
            <a:picLocks noChangeAspect="1"/>
          </p:cNvPicPr>
          <p:nvPr/>
        </p:nvPicPr>
        <p:blipFill>
          <a:blip r:embed="rId2"/>
          <a:stretch>
            <a:fillRect/>
          </a:stretch>
        </p:blipFill>
        <p:spPr>
          <a:xfrm>
            <a:off x="4245592" y="1874104"/>
            <a:ext cx="7815779" cy="4983896"/>
          </a:xfrm>
          <a:prstGeom prst="rect">
            <a:avLst/>
          </a:prstGeom>
        </p:spPr>
      </p:pic>
    </p:spTree>
    <p:extLst>
      <p:ext uri="{BB962C8B-B14F-4D97-AF65-F5344CB8AC3E}">
        <p14:creationId xmlns:p14="http://schemas.microsoft.com/office/powerpoint/2010/main" val="2056319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Islamic Art – Buildings, mosaics, jewels, marble and more </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2490" b="12490"/>
          <a:stretch>
            <a:fillRect/>
          </a:stretch>
        </p:blipFill>
        <p:spPr>
          <a:xfrm>
            <a:off x="163286" y="152650"/>
            <a:ext cx="11811000" cy="4430233"/>
          </a:xfrm>
          <a:prstGeom prst="rect">
            <a:avLst/>
          </a:prstGeom>
        </p:spPr>
      </p:pic>
      <p:sp>
        <p:nvSpPr>
          <p:cNvPr id="6" name="Text Placeholder 5"/>
          <p:cNvSpPr>
            <a:spLocks noGrp="1"/>
          </p:cNvSpPr>
          <p:nvPr>
            <p:ph type="body" sz="half" idx="2"/>
          </p:nvPr>
        </p:nvSpPr>
        <p:spPr/>
        <p:txBody>
          <a:bodyPr>
            <a:normAutofit fontScale="92500"/>
          </a:bodyPr>
          <a:lstStyle/>
          <a:p>
            <a:r>
              <a:rPr lang="en-US" dirty="0" smtClean="0"/>
              <a:t>One </a:t>
            </a:r>
            <a:r>
              <a:rPr lang="en-US" dirty="0"/>
              <a:t>of the oldest artistic traditions in the world -- the practice of mosaic art where pictures are geometric and abstract, rather than representational.</a:t>
            </a:r>
          </a:p>
        </p:txBody>
      </p:sp>
    </p:spTree>
    <p:extLst>
      <p:ext uri="{BB962C8B-B14F-4D97-AF65-F5344CB8AC3E}">
        <p14:creationId xmlns:p14="http://schemas.microsoft.com/office/powerpoint/2010/main" val="221875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Mosques &amp; mosaics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4128" y="1741713"/>
            <a:ext cx="3003586" cy="4523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99856" y="2097867"/>
            <a:ext cx="5769429" cy="3810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180113" y="1715500"/>
            <a:ext cx="1807029" cy="369332"/>
          </a:xfrm>
          <a:prstGeom prst="rect">
            <a:avLst/>
          </a:prstGeom>
          <a:noFill/>
        </p:spPr>
        <p:txBody>
          <a:bodyPr wrap="square" rtlCol="0">
            <a:spAutoFit/>
          </a:bodyPr>
          <a:lstStyle/>
          <a:p>
            <a:r>
              <a:rPr lang="en-US" dirty="0" smtClean="0"/>
              <a:t>Dome of the Rock</a:t>
            </a:r>
            <a:endParaRPr lang="en-US" dirty="0"/>
          </a:p>
        </p:txBody>
      </p:sp>
    </p:spTree>
    <p:extLst>
      <p:ext uri="{BB962C8B-B14F-4D97-AF65-F5344CB8AC3E}">
        <p14:creationId xmlns:p14="http://schemas.microsoft.com/office/powerpoint/2010/main" val="3432817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Art | Calligraphy</a:t>
            </a:r>
            <a:endParaRPr lang="en-US" dirty="0"/>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t="16658" b="16658"/>
          <a:stretch>
            <a:fillRect/>
          </a:stretch>
        </p:blipFill>
        <p:spPr>
          <a:prstGeom prst="rect">
            <a:avLst/>
          </a:prstGeom>
        </p:spPr>
      </p:pic>
      <p:sp>
        <p:nvSpPr>
          <p:cNvPr id="10" name="Text Placeholder 9"/>
          <p:cNvSpPr>
            <a:spLocks noGrp="1"/>
          </p:cNvSpPr>
          <p:nvPr>
            <p:ph type="body" sz="half" idx="2"/>
          </p:nvPr>
        </p:nvSpPr>
        <p:spPr/>
        <p:txBody>
          <a:bodyPr/>
          <a:lstStyle/>
          <a:p>
            <a:r>
              <a:rPr lang="en-US" dirty="0" smtClean="0"/>
              <a:t>Artistic </a:t>
            </a:r>
            <a:r>
              <a:rPr lang="en-US" dirty="0"/>
              <a:t>handwriting, and by extension, of bookmaking. It is both an art, and a practical way of writing.</a:t>
            </a:r>
          </a:p>
        </p:txBody>
      </p:sp>
    </p:spTree>
    <p:extLst>
      <p:ext uri="{BB962C8B-B14F-4D97-AF65-F5344CB8AC3E}">
        <p14:creationId xmlns:p14="http://schemas.microsoft.com/office/powerpoint/2010/main" val="3615194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800" dirty="0" smtClean="0"/>
              <a:t/>
            </a:r>
            <a:br>
              <a:rPr lang="en-US" sz="2800" dirty="0" smtClean="0"/>
            </a:br>
            <a:r>
              <a:rPr lang="en-US" sz="2800" dirty="0"/>
              <a:t/>
            </a:r>
            <a:br>
              <a:rPr lang="en-US" sz="2800" dirty="0"/>
            </a:br>
            <a:r>
              <a:rPr lang="en-US" sz="2800" dirty="0"/>
              <a:t>Arabic calligraphy may be found on </a:t>
            </a:r>
            <a:r>
              <a:rPr lang="en-US" sz="2800" dirty="0">
                <a:hlinkClick r:id="rId2" tooltip="Tile"/>
              </a:rPr>
              <a:t>tiles</a:t>
            </a:r>
            <a:r>
              <a:rPr lang="en-US" sz="2800" dirty="0"/>
              <a:t> and other ornaments. The text usually comes from the </a:t>
            </a:r>
            <a:r>
              <a:rPr lang="en-US" sz="2800" dirty="0">
                <a:hlinkClick r:id="rId3" tooltip="Koran"/>
              </a:rPr>
              <a:t>Koran</a:t>
            </a:r>
            <a:r>
              <a:rPr lang="en-US" sz="2800" dirty="0"/>
              <a:t> (Qur'an).</a:t>
            </a:r>
            <a:br>
              <a:rPr lang="en-US" sz="2800" dirty="0"/>
            </a:br>
            <a:endParaRPr lang="en-US" sz="2800" dirty="0"/>
          </a:p>
        </p:txBody>
      </p:sp>
      <p:sp>
        <p:nvSpPr>
          <p:cNvPr id="11" name="Text Placeholder 10"/>
          <p:cNvSpPr>
            <a:spLocks noGrp="1"/>
          </p:cNvSpPr>
          <p:nvPr>
            <p:ph type="body" idx="1"/>
          </p:nvPr>
        </p:nvSpPr>
        <p:spPr/>
        <p:txBody>
          <a:bodyPr/>
          <a:lstStyle/>
          <a:p>
            <a:r>
              <a:rPr lang="en-US" dirty="0" smtClean="0"/>
              <a:t>Tile with calligraphy</a:t>
            </a:r>
            <a:endParaRPr lang="en-US" dirty="0"/>
          </a:p>
        </p:txBody>
      </p:sp>
      <p:pic>
        <p:nvPicPr>
          <p:cNvPr id="24" name="Content Placeholder 2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178719" y="2967831"/>
            <a:ext cx="4445000" cy="3340100"/>
          </a:xfrm>
        </p:spPr>
      </p:pic>
      <p:sp>
        <p:nvSpPr>
          <p:cNvPr id="13" name="Text Placeholder 12"/>
          <p:cNvSpPr>
            <a:spLocks noGrp="1"/>
          </p:cNvSpPr>
          <p:nvPr>
            <p:ph type="body" sz="quarter" idx="3"/>
          </p:nvPr>
        </p:nvSpPr>
        <p:spPr>
          <a:xfrm>
            <a:off x="5990887" y="2179636"/>
            <a:ext cx="6092255" cy="822960"/>
          </a:xfrm>
        </p:spPr>
        <p:txBody>
          <a:bodyPr/>
          <a:lstStyle/>
          <a:p>
            <a:r>
              <a:rPr lang="en-US" dirty="0" err="1"/>
              <a:t>Maghribi</a:t>
            </a:r>
            <a:r>
              <a:rPr lang="en-US" dirty="0"/>
              <a:t> </a:t>
            </a:r>
            <a:r>
              <a:rPr lang="en-US" dirty="0" err="1"/>
              <a:t>kufic</a:t>
            </a:r>
            <a:r>
              <a:rPr lang="en-US" dirty="0"/>
              <a:t> script in a 13th-century Qur'an</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1122" y="2862772"/>
            <a:ext cx="3599934" cy="3767931"/>
          </a:xfrm>
          <a:prstGeom prst="rect">
            <a:avLst/>
          </a:prstGeom>
        </p:spPr>
      </p:pic>
    </p:spTree>
    <p:extLst>
      <p:ext uri="{BB962C8B-B14F-4D97-AF65-F5344CB8AC3E}">
        <p14:creationId xmlns:p14="http://schemas.microsoft.com/office/powerpoint/2010/main" val="103913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l"/>
            <a:r>
              <a:rPr lang="en-US" spc="-150" dirty="0" smtClean="0">
                <a:solidFill>
                  <a:srgbClr val="FF0000"/>
                </a:solidFill>
              </a:rPr>
              <a:t>History lesson </a:t>
            </a:r>
            <a:r>
              <a:rPr lang="en-US" dirty="0" smtClean="0"/>
              <a:t>– in 1258 Persia was captured by the Mongols.</a:t>
            </a:r>
            <a:endParaRPr lang="en-US" dirty="0"/>
          </a:p>
        </p:txBody>
      </p:sp>
      <p:sp>
        <p:nvSpPr>
          <p:cNvPr id="6" name="Subtitle 5"/>
          <p:cNvSpPr>
            <a:spLocks noGrp="1"/>
          </p:cNvSpPr>
          <p:nvPr>
            <p:ph type="subTitle" idx="1"/>
          </p:nvPr>
        </p:nvSpPr>
        <p:spPr/>
        <p:txBody>
          <a:bodyPr/>
          <a:lstStyle/>
          <a:p>
            <a:r>
              <a:rPr lang="en-US" dirty="0" smtClean="0"/>
              <a:t>The Mongols destroyed most architecture and arts of the period.  Illuminated manuscripts of the Koran and secular books were the main art that survived.</a:t>
            </a:r>
            <a:endParaRPr lang="en-US" dirty="0"/>
          </a:p>
        </p:txBody>
      </p:sp>
    </p:spTree>
    <p:extLst>
      <p:ext uri="{BB962C8B-B14F-4D97-AF65-F5344CB8AC3E}">
        <p14:creationId xmlns:p14="http://schemas.microsoft.com/office/powerpoint/2010/main" val="200178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Bahram Gur Slays the Rhino-Wolf</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1856" y="822325"/>
            <a:ext cx="5184775" cy="5184775"/>
          </a:xfrm>
        </p:spPr>
      </p:pic>
      <p:sp>
        <p:nvSpPr>
          <p:cNvPr id="7" name="Text Placeholder 6"/>
          <p:cNvSpPr>
            <a:spLocks noGrp="1"/>
          </p:cNvSpPr>
          <p:nvPr>
            <p:ph type="body" sz="half" idx="2"/>
          </p:nvPr>
        </p:nvSpPr>
        <p:spPr>
          <a:xfrm>
            <a:off x="1024127" y="1778534"/>
            <a:ext cx="4750857" cy="5079466"/>
          </a:xfrm>
        </p:spPr>
        <p:txBody>
          <a:bodyPr>
            <a:normAutofit fontScale="92500" lnSpcReduction="20000"/>
          </a:bodyPr>
          <a:lstStyle/>
          <a:p>
            <a:r>
              <a:rPr lang="en-US" dirty="0"/>
              <a:t>Artist: </a:t>
            </a:r>
            <a:r>
              <a:rPr lang="en-US" dirty="0">
                <a:hlinkClick r:id="rId3"/>
              </a:rPr>
              <a:t>Shah-</a:t>
            </a:r>
            <a:r>
              <a:rPr lang="en-US" dirty="0" err="1">
                <a:hlinkClick r:id="rId3"/>
              </a:rPr>
              <a:t>Nameh</a:t>
            </a:r>
            <a:endParaRPr lang="en-US" dirty="0"/>
          </a:p>
          <a:p>
            <a:r>
              <a:rPr lang="en-US" dirty="0"/>
              <a:t>Date: </a:t>
            </a:r>
            <a:r>
              <a:rPr lang="en-US" dirty="0">
                <a:hlinkClick r:id="rId4"/>
              </a:rPr>
              <a:t>circa </a:t>
            </a:r>
            <a:r>
              <a:rPr lang="en-US" dirty="0" smtClean="0">
                <a:hlinkClick r:id="rId4"/>
              </a:rPr>
              <a:t>1530-1535</a:t>
            </a:r>
            <a:r>
              <a:rPr lang="en-US" dirty="0"/>
              <a:t> </a:t>
            </a:r>
            <a:r>
              <a:rPr lang="en-US" dirty="0" smtClean="0"/>
              <a:t>| Period</a:t>
            </a:r>
            <a:r>
              <a:rPr lang="en-US" dirty="0"/>
              <a:t>: </a:t>
            </a:r>
            <a:r>
              <a:rPr lang="en-US" dirty="0" err="1">
                <a:hlinkClick r:id="rId5"/>
              </a:rPr>
              <a:t>Safavid</a:t>
            </a:r>
            <a:r>
              <a:rPr lang="en-US" dirty="0">
                <a:hlinkClick r:id="rId5"/>
              </a:rPr>
              <a:t> Period</a:t>
            </a:r>
            <a:endParaRPr lang="en-US" dirty="0"/>
          </a:p>
          <a:p>
            <a:r>
              <a:rPr lang="en-US" dirty="0" smtClean="0"/>
              <a:t>Abu </a:t>
            </a:r>
            <a:r>
              <a:rPr lang="en-US" dirty="0" err="1" smtClean="0"/>
              <a:t>ol-Qasem</a:t>
            </a:r>
            <a:r>
              <a:rPr lang="en-US" dirty="0" smtClean="0"/>
              <a:t> Mansur, or </a:t>
            </a:r>
            <a:r>
              <a:rPr lang="en-US" dirty="0" err="1" smtClean="0"/>
              <a:t>Firdawski</a:t>
            </a:r>
            <a:r>
              <a:rPr lang="en-US" dirty="0" smtClean="0"/>
              <a:t> is considered one of the greatest Persian (Iranian) poets.</a:t>
            </a:r>
          </a:p>
          <a:p>
            <a:r>
              <a:rPr lang="en-US" dirty="0" smtClean="0"/>
              <a:t>According to the legend, the 11</a:t>
            </a:r>
            <a:r>
              <a:rPr lang="en-US" baseline="30000" dirty="0" smtClean="0"/>
              <a:t>th</a:t>
            </a:r>
            <a:r>
              <a:rPr lang="en-US" dirty="0" smtClean="0"/>
              <a:t> century poet. To earn money for his daughters </a:t>
            </a:r>
            <a:r>
              <a:rPr lang="en-US" dirty="0" err="1" smtClean="0"/>
              <a:t>dowery</a:t>
            </a:r>
            <a:r>
              <a:rPr lang="en-US" dirty="0" smtClean="0"/>
              <a:t>, wrote an epic poem -  Sha-</a:t>
            </a:r>
            <a:r>
              <a:rPr lang="en-US" dirty="0" err="1" smtClean="0"/>
              <a:t>Nameh</a:t>
            </a:r>
            <a:r>
              <a:rPr lang="en-US" dirty="0" smtClean="0"/>
              <a:t> or the “Book of Kings”.  It’s about the history of the kings of Persia form mythical times up to the 7</a:t>
            </a:r>
            <a:r>
              <a:rPr lang="en-US" baseline="30000" dirty="0" smtClean="0"/>
              <a:t>th</a:t>
            </a:r>
            <a:r>
              <a:rPr lang="en-US" dirty="0" smtClean="0"/>
              <a:t> century AD.  Completed on 101, the manuscript has illustrations within manuscripts.</a:t>
            </a:r>
          </a:p>
          <a:p>
            <a:endParaRPr lang="en-US" dirty="0"/>
          </a:p>
          <a:p>
            <a:r>
              <a:rPr lang="en-US" b="1" dirty="0"/>
              <a:t>Bahram Gur Slays the </a:t>
            </a:r>
            <a:r>
              <a:rPr lang="en-US" b="1" dirty="0" smtClean="0"/>
              <a:t>Rhino-Wolf – </a:t>
            </a:r>
            <a:r>
              <a:rPr lang="en-US" dirty="0" smtClean="0"/>
              <a:t>documents the life of the fearless Sassanian king Bahram V.</a:t>
            </a:r>
          </a:p>
          <a:p>
            <a:r>
              <a:rPr lang="en-US" dirty="0" smtClean="0"/>
              <a:t>The Manuscript also depicts the language of the period.</a:t>
            </a:r>
          </a:p>
          <a:p>
            <a:endParaRPr lang="en-US" dirty="0"/>
          </a:p>
          <a:p>
            <a:r>
              <a:rPr lang="en-US" dirty="0" smtClean="0"/>
              <a:t>Islam, the Persian religion, forbade the depiction of human beings.  This ban arose out of fear that people would worship these figures.  The ban on portraying the human figure did not survive in Persia after Chines customs were brought by the Mongol invasion in the 13</a:t>
            </a:r>
            <a:r>
              <a:rPr lang="en-US" baseline="30000" dirty="0" smtClean="0"/>
              <a:t>th</a:t>
            </a:r>
            <a:r>
              <a:rPr lang="en-US" dirty="0" smtClean="0"/>
              <a:t> century.</a:t>
            </a:r>
          </a:p>
          <a:p>
            <a:endParaRPr lang="en-US" dirty="0"/>
          </a:p>
          <a:p>
            <a:endParaRPr lang="en-US" dirty="0" smtClean="0"/>
          </a:p>
          <a:p>
            <a:endParaRPr lang="en-US" dirty="0" smtClean="0"/>
          </a:p>
        </p:txBody>
      </p:sp>
    </p:spTree>
    <p:extLst>
      <p:ext uri="{BB962C8B-B14F-4D97-AF65-F5344CB8AC3E}">
        <p14:creationId xmlns:p14="http://schemas.microsoft.com/office/powerpoint/2010/main" val="2522197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1414</TotalTime>
  <Words>424</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Tw Cen MT</vt:lpstr>
      <vt:lpstr>Tw Cen MT Condensed</vt:lpstr>
      <vt:lpstr>Wingdings 3</vt:lpstr>
      <vt:lpstr>Integral</vt:lpstr>
      <vt:lpstr>Islamic Art</vt:lpstr>
      <vt:lpstr>Islamic Art – what is it?</vt:lpstr>
      <vt:lpstr>Islamic Art</vt:lpstr>
      <vt:lpstr>Islamic Art – Buildings, mosaics, jewels, marble and more </vt:lpstr>
      <vt:lpstr>Examples of Mosques &amp; mosaics</vt:lpstr>
      <vt:lpstr>Islamic Art | Calligraphy</vt:lpstr>
      <vt:lpstr>  Arabic calligraphy may be found on tiles and other ornaments. The text usually comes from the Koran (Qur'an). </vt:lpstr>
      <vt:lpstr>History lesson – in 1258 Persia was captured by the Mongols.</vt:lpstr>
      <vt:lpstr>Bahram Gur Slays the Rhino-Wolf</vt:lpstr>
      <vt:lpstr>Zahhak is Told His Fate", Folio 29v from the Shahnama (Book of Kings) of Shah Tahmasp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Art</dc:title>
  <dc:creator>Lyn</dc:creator>
  <cp:lastModifiedBy>Burgess, Lyn</cp:lastModifiedBy>
  <cp:revision>19</cp:revision>
  <dcterms:created xsi:type="dcterms:W3CDTF">2018-11-15T17:40:46Z</dcterms:created>
  <dcterms:modified xsi:type="dcterms:W3CDTF">2019-01-26T19:41:54Z</dcterms:modified>
</cp:coreProperties>
</file>